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70" r:id="rId5"/>
    <p:sldId id="284" r:id="rId6"/>
    <p:sldId id="263" r:id="rId7"/>
    <p:sldId id="285" r:id="rId8"/>
    <p:sldId id="256" r:id="rId9"/>
    <p:sldId id="286" r:id="rId10"/>
    <p:sldId id="287" r:id="rId11"/>
    <p:sldId id="288" r:id="rId12"/>
    <p:sldId id="260" r:id="rId13"/>
    <p:sldId id="261" r:id="rId14"/>
    <p:sldId id="262" r:id="rId15"/>
    <p:sldId id="289" r:id="rId16"/>
    <p:sldId id="264" r:id="rId17"/>
    <p:sldId id="265" r:id="rId18"/>
    <p:sldId id="266" r:id="rId19"/>
    <p:sldId id="290" r:id="rId20"/>
    <p:sldId id="291" r:id="rId21"/>
    <p:sldId id="292" r:id="rId22"/>
    <p:sldId id="293" r:id="rId23"/>
    <p:sldId id="294" r:id="rId24"/>
    <p:sldId id="295" r:id="rId25"/>
    <p:sldId id="296" r:id="rId26"/>
    <p:sldId id="2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DB866-0134-433F-BDF2-96A315DFB2CC}" type="datetimeFigureOut">
              <a:rPr lang="en-IN" smtClean="0"/>
              <a:t>14-04-2023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2A5112-E1BB-45E4-998B-8B5DD613ED35}" type="slidenum">
              <a:rPr lang="en-IN" smtClean="0"/>
              <a:t>‹#›</a:t>
            </a:fld>
            <a:endParaRPr lang="en-IN"/>
          </a:p>
        </p:txBody>
      </p:sp>
    </p:spTree>
    <p:extLst>
      <p:ext uri="{BB962C8B-B14F-4D97-AF65-F5344CB8AC3E}">
        <p14:creationId xmlns:p14="http://schemas.microsoft.com/office/powerpoint/2010/main" val="1860136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Noto Serif" panose="02020600060500020200" pitchFamily="18" charset="0"/>
              </a:rPr>
              <a:t>The Sundarbans is the world’s largest mangrove delta. It is a climate change hotspot, the intensity of cyclones exacerbating in the last two decades. </a:t>
            </a:r>
          </a:p>
          <a:p>
            <a:endParaRPr lang="en-US" b="0" i="0" dirty="0">
              <a:solidFill>
                <a:srgbClr val="333333"/>
              </a:solidFill>
              <a:effectLst/>
              <a:latin typeface="Noto Serif" panose="02020600060500020200" pitchFamily="18" charset="0"/>
            </a:endParaRPr>
          </a:p>
          <a:p>
            <a:r>
              <a:rPr lang="en-US" b="0" i="0" dirty="0">
                <a:solidFill>
                  <a:srgbClr val="333333"/>
                </a:solidFill>
                <a:effectLst/>
                <a:latin typeface="Noto Serif" panose="02020600060500020200" pitchFamily="18" charset="0"/>
              </a:rPr>
              <a:t>For example: show the map and explain with clicks – AILA (2009), Bulbul (2019), </a:t>
            </a:r>
            <a:r>
              <a:rPr lang="en-US" b="0" i="0" dirty="0" err="1">
                <a:solidFill>
                  <a:srgbClr val="333333"/>
                </a:solidFill>
                <a:effectLst/>
                <a:latin typeface="Noto Serif" panose="02020600060500020200" pitchFamily="18" charset="0"/>
              </a:rPr>
              <a:t>Amphan</a:t>
            </a:r>
            <a:r>
              <a:rPr lang="en-US" b="0" i="0" dirty="0">
                <a:solidFill>
                  <a:srgbClr val="333333"/>
                </a:solidFill>
                <a:effectLst/>
                <a:latin typeface="Noto Serif" panose="02020600060500020200" pitchFamily="18" charset="0"/>
              </a:rPr>
              <a:t> (2020), </a:t>
            </a:r>
            <a:r>
              <a:rPr lang="en-US" b="0" i="0" dirty="0" err="1">
                <a:solidFill>
                  <a:srgbClr val="333333"/>
                </a:solidFill>
                <a:effectLst/>
                <a:latin typeface="Noto Serif" panose="02020600060500020200" pitchFamily="18" charset="0"/>
              </a:rPr>
              <a:t>Yaas</a:t>
            </a:r>
            <a:r>
              <a:rPr lang="en-US" b="0" i="0" dirty="0">
                <a:solidFill>
                  <a:srgbClr val="333333"/>
                </a:solidFill>
                <a:effectLst/>
                <a:latin typeface="Noto Serif" panose="02020600060500020200" pitchFamily="18" charset="0"/>
              </a:rPr>
              <a:t> (2021)</a:t>
            </a:r>
          </a:p>
          <a:p>
            <a:endParaRPr lang="en-US" b="0" i="0" dirty="0">
              <a:solidFill>
                <a:srgbClr val="333333"/>
              </a:solidFill>
              <a:effectLs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Climatological simulations predict that the frequency of extreme events like super cyclones and tidal surges will continue to increase in the Bay of Bengal. </a:t>
            </a:r>
          </a:p>
          <a:p>
            <a:endParaRPr lang="en-US" b="0" i="0" dirty="0">
              <a:solidFill>
                <a:srgbClr val="333333"/>
              </a:solidFill>
              <a:effectLst/>
              <a:latin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Noto Serif" panose="02020600060500020200" pitchFamily="18" charset="0"/>
              </a:rPr>
              <a:t>7.7 million people live there, 2.7 million in Bangladesh and 5 million in India. </a:t>
            </a:r>
            <a:r>
              <a:rPr lang="en-IN" sz="1800" dirty="0">
                <a:effectLst/>
                <a:latin typeface="Calibri" panose="020F0502020204030204" pitchFamily="34" charset="0"/>
                <a:ea typeface="Calibri" panose="020F0502020204030204" pitchFamily="34" charset="0"/>
                <a:cs typeface="Times New Roman" panose="02020603050405020304" pitchFamily="18" charset="0"/>
              </a:rPr>
              <a:t>As the number of cyclonic storms increases, tidal surges will flood homes, make fields salty, and wash away villages. </a:t>
            </a:r>
          </a:p>
          <a:p>
            <a:endParaRPr lang="en-US" b="1" dirty="0"/>
          </a:p>
        </p:txBody>
      </p:sp>
      <p:sp>
        <p:nvSpPr>
          <p:cNvPr id="4" name="Slide Number Placeholder 3"/>
          <p:cNvSpPr>
            <a:spLocks noGrp="1"/>
          </p:cNvSpPr>
          <p:nvPr>
            <p:ph type="sldNum" sz="quarter" idx="5"/>
          </p:nvPr>
        </p:nvSpPr>
        <p:spPr/>
        <p:txBody>
          <a:bodyPr/>
          <a:lstStyle/>
          <a:p>
            <a:fld id="{5AD9CE77-68FE-417C-8126-523F73EF7156}" type="slidenum">
              <a:rPr lang="en-IN" smtClean="0"/>
              <a:t>2</a:t>
            </a:fld>
            <a:endParaRPr lang="en-IN"/>
          </a:p>
        </p:txBody>
      </p:sp>
    </p:spTree>
    <p:extLst>
      <p:ext uri="{BB962C8B-B14F-4D97-AF65-F5344CB8AC3E}">
        <p14:creationId xmlns:p14="http://schemas.microsoft.com/office/powerpoint/2010/main" val="26869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In response researchers and policymakers have called upon the governments of India and Bangladesh to begin strategic planning for a “managed retreat” for the Sundarbans. The WWF-led Delta Vision Plan 2050 is a progenitor of managed retreat in the Sundarbans.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Managed (sometimes called planned) retreat is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a complex multi-step procedure</a:t>
            </a:r>
            <a:r>
              <a:rPr lang="en-IN" sz="1800" dirty="0">
                <a:effectLst/>
                <a:latin typeface="Calibri" panose="020F0502020204030204" pitchFamily="34" charset="0"/>
                <a:ea typeface="Calibri" panose="020F0502020204030204" pitchFamily="34" charset="0"/>
                <a:cs typeface="Times New Roman" panose="02020603050405020304" pitchFamily="18" charset="0"/>
              </a:rPr>
              <a:t>, which begins by modelling multi-hazard systems which would simulate the effects of cyclone, riverine and oceanic floods together to see how parts of the delta would be submerged. This is followed by demarcating vulnerable spaces in the delta and the phased process of planned relocation of populations from those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This would involve moving 1 million people out of the delta.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But is retreating to a higher ground a desired future even in our climate changed world? Does it include the concerns of the islanders: where they will move to, what they will do there, whether they want to move?</a:t>
            </a:r>
          </a:p>
          <a:p>
            <a:endParaRPr lang="en-IN" dirty="0"/>
          </a:p>
        </p:txBody>
      </p:sp>
      <p:sp>
        <p:nvSpPr>
          <p:cNvPr id="4" name="Slide Number Placeholder 3"/>
          <p:cNvSpPr>
            <a:spLocks noGrp="1"/>
          </p:cNvSpPr>
          <p:nvPr>
            <p:ph type="sldNum" sz="quarter" idx="5"/>
          </p:nvPr>
        </p:nvSpPr>
        <p:spPr/>
        <p:txBody>
          <a:bodyPr/>
          <a:lstStyle/>
          <a:p>
            <a:fld id="{5AD9CE77-68FE-417C-8126-523F73EF7156}" type="slidenum">
              <a:rPr lang="en-IN" smtClean="0"/>
              <a:t>3</a:t>
            </a:fld>
            <a:endParaRPr lang="en-IN"/>
          </a:p>
        </p:txBody>
      </p:sp>
    </p:spTree>
    <p:extLst>
      <p:ext uri="{BB962C8B-B14F-4D97-AF65-F5344CB8AC3E}">
        <p14:creationId xmlns:p14="http://schemas.microsoft.com/office/powerpoint/2010/main" val="109374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Our more than one decade of historical and ethnographic research in the Sundarbans probing into everyday lived realities attest that the future the community (fishers, farmers, honey gatherers, boatmen) imagine for the Sundarbans calls for a different dialogue about climate adaptation.</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Calibri" panose="020F0502020204030204" pitchFamily="34" charset="0"/>
                <a:ea typeface="Calibri" panose="020F0502020204030204" pitchFamily="34" charset="0"/>
                <a:cs typeface="Times New Roman" panose="02020603050405020304" pitchFamily="18" charset="0"/>
              </a:rPr>
              <a:t>And it is here that we pitch ‘social resilience’ as an enabler, unleashing options and possibilities of ‘staying’ in the delta and argue how this is a more desirable and viable climate adaptation strategy for, of and by the community.</a:t>
            </a:r>
          </a:p>
          <a:p>
            <a:endParaRPr lang="en-IN" dirty="0"/>
          </a:p>
          <a:p>
            <a:r>
              <a:rPr lang="en-US" dirty="0"/>
              <a:t>We are influenced by Pemberton et al. 2021 paradigm of ‘staying’ as climate change adaptation strategy.</a:t>
            </a:r>
          </a:p>
          <a:p>
            <a:endParaRPr lang="en-IN" dirty="0"/>
          </a:p>
          <a:p>
            <a:r>
              <a:rPr lang="en-IN" dirty="0"/>
              <a:t>The</a:t>
            </a:r>
            <a:r>
              <a:rPr lang="en-IN" baseline="0" dirty="0"/>
              <a:t> communities</a:t>
            </a:r>
            <a:r>
              <a:rPr lang="en-IN" dirty="0"/>
              <a:t> are improvising on and innovating methods using inter-generational skills, expertise and knowledge responding to socio-ecological vulnerabilities. Most interestingly, their place-based, creative solutions accommodate </a:t>
            </a:r>
            <a:r>
              <a:rPr lang="en-IN" sz="1200" dirty="0">
                <a:effectLst/>
                <a:latin typeface="Calibri" panose="020F0502020204030204" pitchFamily="34" charset="0"/>
                <a:ea typeface="Calibri" panose="020F0502020204030204" pitchFamily="34" charset="0"/>
                <a:cs typeface="Times New Roman" panose="02020603050405020304" pitchFamily="18" charset="0"/>
              </a:rPr>
              <a:t>multi-faceted vulnerabilities or ‘multiple disruptive risks’ that dot the delta and turn it into a ‘</a:t>
            </a:r>
            <a:r>
              <a:rPr lang="en-IN" sz="1200" dirty="0" err="1">
                <a:effectLst/>
                <a:latin typeface="Calibri" panose="020F0502020204030204" pitchFamily="34" charset="0"/>
                <a:ea typeface="Calibri" panose="020F0502020204030204" pitchFamily="34" charset="0"/>
                <a:cs typeface="Times New Roman" panose="02020603050405020304" pitchFamily="18" charset="0"/>
              </a:rPr>
              <a:t>riskscape</a:t>
            </a:r>
            <a:r>
              <a:rPr lang="en-IN" sz="12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sz="12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effectLst/>
                <a:latin typeface="Calibri" panose="020F0502020204030204" pitchFamily="34" charset="0"/>
                <a:ea typeface="Calibri" panose="020F0502020204030204" pitchFamily="34" charset="0"/>
                <a:cs typeface="Times New Roman" panose="02020603050405020304" pitchFamily="18" charset="0"/>
              </a:rPr>
              <a:t>Unlike managed retreat, social resilience is sensitive to diverse realities, desires and especially multi-faceted vulnerabilities of the people impacted upon by climate change policies. </a:t>
            </a:r>
          </a:p>
          <a:p>
            <a:r>
              <a:rPr lang="en-IN" dirty="0"/>
              <a:t> </a:t>
            </a:r>
          </a:p>
          <a:p>
            <a:endParaRPr lang="en-IN"/>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US"/>
              <a:t>More comprehensive understandings of risks and response mechanisms that are historically contingent and place-based </a:t>
            </a:r>
            <a:r>
              <a:rPr lang="en-US" b="0" i="0">
                <a:solidFill>
                  <a:srgbClr val="222222"/>
                </a:solidFill>
                <a:effectLst/>
                <a:latin typeface="Poppins" panose="020B0502040204020203" pitchFamily="2" charset="0"/>
              </a:rPr>
              <a:t>will do justice to the </a:t>
            </a:r>
            <a:r>
              <a:rPr lang="en-US" b="0" i="0">
                <a:solidFill>
                  <a:srgbClr val="222222"/>
                </a:solidFill>
                <a:effectLst/>
                <a:latin typeface="Poppins" panose="00000500000000000000" pitchFamily="2" charset="0"/>
              </a:rPr>
              <a:t>need for observing and learning from the delta rather than intervening with ideas of displacement and replacement.</a:t>
            </a:r>
            <a:endParaRPr lang="en-IN"/>
          </a:p>
          <a:p>
            <a:endParaRPr lang="en-IN" dirty="0"/>
          </a:p>
        </p:txBody>
      </p:sp>
      <p:sp>
        <p:nvSpPr>
          <p:cNvPr id="4" name="Slide Number Placeholder 3"/>
          <p:cNvSpPr>
            <a:spLocks noGrp="1"/>
          </p:cNvSpPr>
          <p:nvPr>
            <p:ph type="sldNum" sz="quarter" idx="5"/>
          </p:nvPr>
        </p:nvSpPr>
        <p:spPr/>
        <p:txBody>
          <a:bodyPr/>
          <a:lstStyle/>
          <a:p>
            <a:fld id="{5AD9CE77-68FE-417C-8126-523F73EF7156}" type="slidenum">
              <a:rPr lang="en-IN" smtClean="0"/>
              <a:t>4</a:t>
            </a:fld>
            <a:endParaRPr lang="en-IN"/>
          </a:p>
        </p:txBody>
      </p:sp>
    </p:spTree>
    <p:extLst>
      <p:ext uri="{BB962C8B-B14F-4D97-AF65-F5344CB8AC3E}">
        <p14:creationId xmlns:p14="http://schemas.microsoft.com/office/powerpoint/2010/main" val="736836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a:t>
            </a:r>
            <a:r>
              <a:rPr lang="en-US" baseline="0" dirty="0"/>
              <a:t> </a:t>
            </a:r>
            <a:r>
              <a:rPr lang="en-US" dirty="0"/>
              <a:t>comprehensive understandings of risks and response mechanisms that are historically contingent and place-based </a:t>
            </a:r>
            <a:r>
              <a:rPr lang="en-US" b="0" i="0" dirty="0">
                <a:solidFill>
                  <a:srgbClr val="222222"/>
                </a:solidFill>
                <a:effectLst/>
                <a:latin typeface="Poppins" panose="020B0502040204020203" pitchFamily="2" charset="0"/>
              </a:rPr>
              <a:t>will do justice to the </a:t>
            </a:r>
            <a:r>
              <a:rPr lang="en-US" b="0" i="0" dirty="0">
                <a:solidFill>
                  <a:srgbClr val="222222"/>
                </a:solidFill>
                <a:effectLst/>
                <a:latin typeface="Poppins" panose="00000500000000000000" pitchFamily="2" charset="0"/>
              </a:rPr>
              <a:t>need for observing and learning from the delta rather than intervening with ideas of displacement and replacement.</a:t>
            </a:r>
            <a:endParaRPr lang="en-IN" dirty="0"/>
          </a:p>
          <a:p>
            <a:endParaRPr lang="en-US" dirty="0"/>
          </a:p>
        </p:txBody>
      </p:sp>
      <p:sp>
        <p:nvSpPr>
          <p:cNvPr id="4" name="Slide Number Placeholder 3"/>
          <p:cNvSpPr>
            <a:spLocks noGrp="1"/>
          </p:cNvSpPr>
          <p:nvPr>
            <p:ph type="sldNum" sz="quarter" idx="10"/>
          </p:nvPr>
        </p:nvSpPr>
        <p:spPr/>
        <p:txBody>
          <a:bodyPr/>
          <a:lstStyle/>
          <a:p>
            <a:fld id="{5AD9CE77-68FE-417C-8126-523F73EF7156}" type="slidenum">
              <a:rPr lang="en-IN" smtClean="0"/>
              <a:t>5</a:t>
            </a:fld>
            <a:endParaRPr lang="en-IN"/>
          </a:p>
        </p:txBody>
      </p:sp>
    </p:spTree>
    <p:extLst>
      <p:ext uri="{BB962C8B-B14F-4D97-AF65-F5344CB8AC3E}">
        <p14:creationId xmlns:p14="http://schemas.microsoft.com/office/powerpoint/2010/main" val="2894557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explain the two-step methodology along the application of multi-modal qualitative research methods and pilot experimentations and actions to unravel risks and resilience in the delta, opening up </a:t>
            </a:r>
            <a:r>
              <a:rPr lang="en-US" dirty="0" err="1"/>
              <a:t>pluriversal</a:t>
            </a:r>
            <a:r>
              <a:rPr lang="en-US" dirty="0"/>
              <a:t> possibilities.</a:t>
            </a:r>
          </a:p>
          <a:p>
            <a:endParaRPr lang="en-US" dirty="0"/>
          </a:p>
          <a:p>
            <a:endParaRPr lang="en-US" dirty="0"/>
          </a:p>
          <a:p>
            <a:pPr marL="285750" indent="-285750">
              <a:buFont typeface="Arial" panose="020B0604020202020204" pitchFamily="34" charset="0"/>
              <a:buChar char="•"/>
            </a:pPr>
            <a:r>
              <a:rPr lang="en-US" sz="1200" dirty="0"/>
              <a:t>Understanding transboundary </a:t>
            </a:r>
            <a:r>
              <a:rPr lang="en-US" sz="1200" b="1" dirty="0"/>
              <a:t>Sundarbans as ‘</a:t>
            </a:r>
            <a:r>
              <a:rPr lang="en-US" sz="1200" b="1" dirty="0" err="1"/>
              <a:t>riskscapes</a:t>
            </a:r>
            <a:r>
              <a:rPr lang="en-US" sz="1200" b="1" dirty="0"/>
              <a:t>’</a:t>
            </a:r>
            <a:endParaRPr lang="en-US" sz="1200" dirty="0"/>
          </a:p>
          <a:p>
            <a:r>
              <a:rPr lang="en-US" sz="1200" dirty="0"/>
              <a:t>[by exploring and mapping climate risks and disaster impacts on the Sundarbans, accommodating plural accounts of the state, NGOs and the island communities]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Mapping </a:t>
            </a:r>
            <a:r>
              <a:rPr lang="en-US" sz="1200" b="1" dirty="0"/>
              <a:t>situated adaptive practices (SAPs)</a:t>
            </a:r>
            <a:r>
              <a:rPr lang="en-US" sz="1200" dirty="0"/>
              <a:t> </a:t>
            </a:r>
          </a:p>
          <a:p>
            <a:r>
              <a:rPr lang="en-US" sz="1200" dirty="0"/>
              <a:t>[by documenting everyday existential realities and responses]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Identifying avenues to </a:t>
            </a:r>
            <a:r>
              <a:rPr lang="en-US" sz="1200" b="1" dirty="0"/>
              <a:t>up-scale social resilience</a:t>
            </a:r>
          </a:p>
          <a:p>
            <a:r>
              <a:rPr lang="en-US" sz="1200" dirty="0"/>
              <a:t>[through transdisciplinary knowledge coproduction and implementation strategies, across cross-scalar bilateral exchanges along transboundary Sundarbans]</a:t>
            </a:r>
          </a:p>
          <a:p>
            <a:endParaRPr lang="en-US" dirty="0"/>
          </a:p>
        </p:txBody>
      </p:sp>
      <p:sp>
        <p:nvSpPr>
          <p:cNvPr id="4" name="Slide Number Placeholder 3"/>
          <p:cNvSpPr>
            <a:spLocks noGrp="1"/>
          </p:cNvSpPr>
          <p:nvPr>
            <p:ph type="sldNum" sz="quarter" idx="5"/>
          </p:nvPr>
        </p:nvSpPr>
        <p:spPr/>
        <p:txBody>
          <a:bodyPr/>
          <a:lstStyle/>
          <a:p>
            <a:fld id="{5AD9CE77-68FE-417C-8126-523F73EF7156}" type="slidenum">
              <a:rPr lang="en-IN" smtClean="0"/>
              <a:t>6</a:t>
            </a:fld>
            <a:endParaRPr lang="en-IN"/>
          </a:p>
        </p:txBody>
      </p:sp>
    </p:spTree>
    <p:extLst>
      <p:ext uri="{BB962C8B-B14F-4D97-AF65-F5344CB8AC3E}">
        <p14:creationId xmlns:p14="http://schemas.microsoft.com/office/powerpoint/2010/main" val="382045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practical manuals on inland fisheries management (FAO 2019) exposed us to the need to apply Essential-ecosystem Approach to Fisheries Management (</a:t>
            </a:r>
            <a:r>
              <a:rPr lang="en-US" dirty="0" err="1"/>
              <a:t>EAFm</a:t>
            </a:r>
            <a:r>
              <a:rPr lang="en-US" dirty="0"/>
              <a:t>) in designing integrated training modules. </a:t>
            </a:r>
            <a:r>
              <a:rPr lang="en-US" dirty="0" err="1"/>
              <a:t>EAFm</a:t>
            </a:r>
            <a:r>
              <a:rPr lang="en-US" dirty="0"/>
              <a:t> represents a move away from fisheries management that focuses on single target species, towards a systems-based decision-making process that aims to balance environmental, human and social well-being through improved governance frameworks. It is an ecosystem-based, stakeholder-led approach “taking into account environmental, social and economic needs, as well as addressing the governance context” (FAO 2019: 5). Our specializations in political ecology, </a:t>
            </a:r>
            <a:r>
              <a:rPr lang="en-US" dirty="0" err="1"/>
              <a:t>socioecological</a:t>
            </a:r>
            <a:r>
              <a:rPr lang="en-US" dirty="0"/>
              <a:t> systems and social resilience enabled us to map multiple drivers and dynamics to strengthen situated adaptive practices by eliciting fisheries co-management options in </a:t>
            </a:r>
            <a:r>
              <a:rPr lang="en-US" dirty="0" err="1"/>
              <a:t>Kumirmari</a:t>
            </a:r>
            <a:r>
              <a:rPr lang="en-US" dirty="0"/>
              <a:t>. The task appeared to be more robust than initially thought upon awaiting – situational analysis of the 48 village in terms of quantitative data relating to inland fishing (number of waterbodies and their ownership patterns, percentage of households engaged in the venture, fish species cultured, generic challenges encountered against floods, cyclones, etc. and specific problems pertaining to the size of ponds, technological and financial constraints, lack of knowledge, expertise, motivation, etc.). On-site field workshop(s) forging multi-stakeholders’ engagement involving government trainers, fishers, local panchayat, the partner NGO with our group acting as the liaison to design an immediate action plan on fish production in an identified (cooperative/NGO-managed) waterbody appeared to be the tangible output informing the practice-induced training module, to be then developed and disseminated towards sustained and meaningful impact, manifesting community needs, aspirations, involvement and engagement</a:t>
            </a:r>
          </a:p>
        </p:txBody>
      </p:sp>
      <p:sp>
        <p:nvSpPr>
          <p:cNvPr id="4" name="Slide Number Placeholder 3"/>
          <p:cNvSpPr>
            <a:spLocks noGrp="1"/>
          </p:cNvSpPr>
          <p:nvPr>
            <p:ph type="sldNum" sz="quarter" idx="10"/>
          </p:nvPr>
        </p:nvSpPr>
        <p:spPr/>
        <p:txBody>
          <a:bodyPr/>
          <a:lstStyle/>
          <a:p>
            <a:fld id="{C22F58FE-299C-4C1A-89A5-3CFB616C33F3}" type="slidenum">
              <a:rPr lang="en-US" smtClean="0"/>
              <a:t>17</a:t>
            </a:fld>
            <a:endParaRPr lang="en-US"/>
          </a:p>
        </p:txBody>
      </p:sp>
    </p:spTree>
    <p:extLst>
      <p:ext uri="{BB962C8B-B14F-4D97-AF65-F5344CB8AC3E}">
        <p14:creationId xmlns:p14="http://schemas.microsoft.com/office/powerpoint/2010/main" val="2508639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D377-1225-1B48-56E8-851BC73487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525330-F7EF-BE0C-7B14-76E771E3D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1ECCE0-311B-7080-F0FB-7B218D172ADF}"/>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5" name="Footer Placeholder 4">
            <a:extLst>
              <a:ext uri="{FF2B5EF4-FFF2-40B4-BE49-F238E27FC236}">
                <a16:creationId xmlns:a16="http://schemas.microsoft.com/office/drawing/2014/main" id="{9162132B-F166-1D76-0946-829DB6B686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B0C115-DD07-2FC1-6112-9B9D3F79D230}"/>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53367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11D6-0C12-E23D-D5B8-ADBD66A177B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4C8373-D342-F391-DCDD-387FBE2905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11D79-191A-8D49-6F43-60399E812E6D}"/>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5" name="Footer Placeholder 4">
            <a:extLst>
              <a:ext uri="{FF2B5EF4-FFF2-40B4-BE49-F238E27FC236}">
                <a16:creationId xmlns:a16="http://schemas.microsoft.com/office/drawing/2014/main" id="{6AACFB27-D8F6-24B7-01B7-AFF325B620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D44463-C7F6-F846-635E-4776378D44D0}"/>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2034002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33FAF8-AFF3-9CDA-220D-BDAAD2858D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03A512-E7F5-86FB-0027-91078360CC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0ADC0A-5D66-F7B0-718F-A1E1AED8F71F}"/>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5" name="Footer Placeholder 4">
            <a:extLst>
              <a:ext uri="{FF2B5EF4-FFF2-40B4-BE49-F238E27FC236}">
                <a16:creationId xmlns:a16="http://schemas.microsoft.com/office/drawing/2014/main" id="{C1CC84B8-A4C9-53A2-3970-72B7C48000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10D8F1-D092-DF34-653F-26A032745B4B}"/>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99337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300D-B2A0-8B8F-8045-AB394833A7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4F12A3-E88F-3E1B-B0C6-2F5BB67851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5CE90A-55DA-3343-A9F4-72B44004AAEB}"/>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5" name="Footer Placeholder 4">
            <a:extLst>
              <a:ext uri="{FF2B5EF4-FFF2-40B4-BE49-F238E27FC236}">
                <a16:creationId xmlns:a16="http://schemas.microsoft.com/office/drawing/2014/main" id="{3520AE48-B230-5559-8CDF-5A3886E08D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15212B-9021-314F-8438-C57A27BCDB3C}"/>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1006064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97FB-4EA4-BEA9-773B-67529D425A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EFF9183-CDD4-237D-8B1B-EB4F235A8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F37735-8E7B-B8C3-13FC-2A0F8C178A12}"/>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5" name="Footer Placeholder 4">
            <a:extLst>
              <a:ext uri="{FF2B5EF4-FFF2-40B4-BE49-F238E27FC236}">
                <a16:creationId xmlns:a16="http://schemas.microsoft.com/office/drawing/2014/main" id="{B3D23F9E-D2FC-84A7-6941-A35384E1CA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74A06-583D-C1E4-9AC2-9567FAFF4DEB}"/>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3303770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1029-D744-FC22-FA20-43EE93AB24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191C5F-E978-0C02-0D6A-5C17D8C095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9A8F19-7D69-6792-73D0-11145876B3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CD1CC6-DEB6-D060-36B0-45D3B328A0F9}"/>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6" name="Footer Placeholder 5">
            <a:extLst>
              <a:ext uri="{FF2B5EF4-FFF2-40B4-BE49-F238E27FC236}">
                <a16:creationId xmlns:a16="http://schemas.microsoft.com/office/drawing/2014/main" id="{47ACE02E-985F-9F91-9188-0490DB1992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B22414-73CD-386D-04BE-C9E6F52F280B}"/>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1035540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9D7B-3171-B0D2-128B-82A19ADA7B8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81B50E-4EDF-8279-B339-493968C135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EE0902-FAEA-1BF7-6363-3747CDDC13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4403B7A-BD66-A3B3-3892-E37D2B3B4F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F516C-759E-D4AB-031B-752C8E352B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EA61248-3C35-DC0B-115A-FDE37B6289E6}"/>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8" name="Footer Placeholder 7">
            <a:extLst>
              <a:ext uri="{FF2B5EF4-FFF2-40B4-BE49-F238E27FC236}">
                <a16:creationId xmlns:a16="http://schemas.microsoft.com/office/drawing/2014/main" id="{CBE68DB5-7F38-BC21-1EDB-90DF400FDE2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5AA75C-F4F2-C5FB-671F-EAF1B8C15B5A}"/>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245741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ACED-9F8F-C35D-53A1-CE2DDA72EB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AC8C51-EA0D-903D-B878-CF860B95432F}"/>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4" name="Footer Placeholder 3">
            <a:extLst>
              <a:ext uri="{FF2B5EF4-FFF2-40B4-BE49-F238E27FC236}">
                <a16:creationId xmlns:a16="http://schemas.microsoft.com/office/drawing/2014/main" id="{3A8E9FFC-3D57-9620-B2FB-EB2FB28414F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04F4404-E37D-6F2C-BB48-C9107FD2845A}"/>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548777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9A3F92-8F7D-3AC5-1802-D7BBE1953254}"/>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3" name="Footer Placeholder 2">
            <a:extLst>
              <a:ext uri="{FF2B5EF4-FFF2-40B4-BE49-F238E27FC236}">
                <a16:creationId xmlns:a16="http://schemas.microsoft.com/office/drawing/2014/main" id="{66631AE7-E00A-876E-F0E3-090C66A281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8B6C5E-02EB-D764-3CBF-4C42D746EF6C}"/>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411702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0A2E-599F-20D2-AF0C-0A15603EA9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DF55B0-24CC-09AB-464D-0B3FBD7DCA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182EB26-FE99-7263-4384-6FEE3CFC49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2BCFF9-BEB6-0D73-C8D9-AAC0DDC3FB1D}"/>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6" name="Footer Placeholder 5">
            <a:extLst>
              <a:ext uri="{FF2B5EF4-FFF2-40B4-BE49-F238E27FC236}">
                <a16:creationId xmlns:a16="http://schemas.microsoft.com/office/drawing/2014/main" id="{DC61F072-469E-E514-1F0F-35ED1F83CB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2A721C-E733-5723-75A8-E4B66F6B9E35}"/>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14424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E325E-861B-6C18-5729-F9BA01AF2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9FC8505-2F2E-5C97-3960-32F3081240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179C0-C3E5-5BA4-AE02-C8E26C732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4C0328-0CF2-C25C-A91A-AD4BFD79227E}"/>
              </a:ext>
            </a:extLst>
          </p:cNvPr>
          <p:cNvSpPr>
            <a:spLocks noGrp="1"/>
          </p:cNvSpPr>
          <p:nvPr>
            <p:ph type="dt" sz="half" idx="10"/>
          </p:nvPr>
        </p:nvSpPr>
        <p:spPr/>
        <p:txBody>
          <a:bodyPr/>
          <a:lstStyle/>
          <a:p>
            <a:fld id="{20982DE2-83AA-4A71-89BA-D0EDF385020D}" type="datetimeFigureOut">
              <a:rPr lang="en-IN" smtClean="0"/>
              <a:t>14-04-2023</a:t>
            </a:fld>
            <a:endParaRPr lang="en-IN"/>
          </a:p>
        </p:txBody>
      </p:sp>
      <p:sp>
        <p:nvSpPr>
          <p:cNvPr id="6" name="Footer Placeholder 5">
            <a:extLst>
              <a:ext uri="{FF2B5EF4-FFF2-40B4-BE49-F238E27FC236}">
                <a16:creationId xmlns:a16="http://schemas.microsoft.com/office/drawing/2014/main" id="{B2AA6F7B-FB10-05CA-DF0D-C70F75780A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50307B-AED9-7270-5768-35E3AED254F4}"/>
              </a:ext>
            </a:extLst>
          </p:cNvPr>
          <p:cNvSpPr>
            <a:spLocks noGrp="1"/>
          </p:cNvSpPr>
          <p:nvPr>
            <p:ph type="sldNum" sz="quarter" idx="12"/>
          </p:nvPr>
        </p:nvSpPr>
        <p:spPr/>
        <p:txBody>
          <a:bodyPr/>
          <a:lstStyle/>
          <a:p>
            <a:fld id="{88DC80F9-8D32-4922-A8AF-5AE5F523C5A9}" type="slidenum">
              <a:rPr lang="en-IN" smtClean="0"/>
              <a:t>‹#›</a:t>
            </a:fld>
            <a:endParaRPr lang="en-IN"/>
          </a:p>
        </p:txBody>
      </p:sp>
    </p:spTree>
    <p:extLst>
      <p:ext uri="{BB962C8B-B14F-4D97-AF65-F5344CB8AC3E}">
        <p14:creationId xmlns:p14="http://schemas.microsoft.com/office/powerpoint/2010/main" val="138015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F018F-AF86-876E-0053-04AA051D3B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E81936-59C5-8C05-F67D-70DCD3E28E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056B52-783E-F47C-3F0B-6C7A6A9CD6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82DE2-83AA-4A71-89BA-D0EDF385020D}" type="datetimeFigureOut">
              <a:rPr lang="en-IN" smtClean="0"/>
              <a:t>14-04-2023</a:t>
            </a:fld>
            <a:endParaRPr lang="en-IN"/>
          </a:p>
        </p:txBody>
      </p:sp>
      <p:sp>
        <p:nvSpPr>
          <p:cNvPr id="5" name="Footer Placeholder 4">
            <a:extLst>
              <a:ext uri="{FF2B5EF4-FFF2-40B4-BE49-F238E27FC236}">
                <a16:creationId xmlns:a16="http://schemas.microsoft.com/office/drawing/2014/main" id="{D1A186C3-E21F-F5CF-A193-C32F439986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683C5C6-84CC-97BA-0C64-89F24442C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C80F9-8D32-4922-A8AF-5AE5F523C5A9}" type="slidenum">
              <a:rPr lang="en-IN" smtClean="0"/>
              <a:t>‹#›</a:t>
            </a:fld>
            <a:endParaRPr lang="en-IN"/>
          </a:p>
        </p:txBody>
      </p:sp>
    </p:spTree>
    <p:extLst>
      <p:ext uri="{BB962C8B-B14F-4D97-AF65-F5344CB8AC3E}">
        <p14:creationId xmlns:p14="http://schemas.microsoft.com/office/powerpoint/2010/main" val="4167302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 Id="rId9" Type="http://schemas.openxmlformats.org/officeDocument/2006/relationships/image" Target="../media/image55.jpg"/></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emf"/><Relationship Id="rId5" Type="http://schemas.microsoft.com/office/2007/relationships/hdphoto" Target="../media/hdphoto1.wdp"/><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4DB5-EA04-4E22-C695-44C957F60451}"/>
              </a:ext>
            </a:extLst>
          </p:cNvPr>
          <p:cNvSpPr>
            <a:spLocks noGrp="1"/>
          </p:cNvSpPr>
          <p:nvPr>
            <p:ph type="ctrTitle"/>
          </p:nvPr>
        </p:nvSpPr>
        <p:spPr>
          <a:xfrm>
            <a:off x="1551296" y="-1398519"/>
            <a:ext cx="9144000" cy="2387600"/>
          </a:xfrm>
        </p:spPr>
        <p:txBody>
          <a:bodyPr>
            <a:noAutofit/>
          </a:bodyPr>
          <a:lstStyle/>
          <a:p>
            <a:r>
              <a:rPr lang="en-US" sz="4000" b="1" dirty="0"/>
              <a:t>Social resilience in the Sundarbans Delta:</a:t>
            </a:r>
            <a:endParaRPr lang="en-IN" sz="4000" b="1" dirty="0"/>
          </a:p>
        </p:txBody>
      </p:sp>
      <p:sp>
        <p:nvSpPr>
          <p:cNvPr id="3" name="Subtitle 2">
            <a:extLst>
              <a:ext uri="{FF2B5EF4-FFF2-40B4-BE49-F238E27FC236}">
                <a16:creationId xmlns:a16="http://schemas.microsoft.com/office/drawing/2014/main" id="{394E7F28-D47B-9B48-2519-F38D5CE02961}"/>
              </a:ext>
            </a:extLst>
          </p:cNvPr>
          <p:cNvSpPr>
            <a:spLocks noGrp="1"/>
          </p:cNvSpPr>
          <p:nvPr>
            <p:ph type="subTitle" idx="1"/>
          </p:nvPr>
        </p:nvSpPr>
        <p:spPr>
          <a:xfrm>
            <a:off x="1551296" y="1082224"/>
            <a:ext cx="9144000" cy="1368398"/>
          </a:xfrm>
        </p:spPr>
        <p:txBody>
          <a:bodyPr/>
          <a:lstStyle/>
          <a:p>
            <a:r>
              <a:rPr lang="en-US" sz="2400" b="1" dirty="0"/>
              <a:t>Knowledge coproduction and implementation through </a:t>
            </a:r>
            <a:r>
              <a:rPr lang="en-US" b="1" dirty="0"/>
              <a:t>inland fishing</a:t>
            </a: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4267"/>
            <a:ext cx="12192000" cy="4810125"/>
          </a:xfrm>
          <a:prstGeom prst="rect">
            <a:avLst/>
          </a:prstGeom>
        </p:spPr>
      </p:pic>
    </p:spTree>
    <p:extLst>
      <p:ext uri="{BB962C8B-B14F-4D97-AF65-F5344CB8AC3E}">
        <p14:creationId xmlns:p14="http://schemas.microsoft.com/office/powerpoint/2010/main" val="110476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491" y="892117"/>
            <a:ext cx="3564169" cy="1259346"/>
          </a:xfrm>
        </p:spPr>
        <p:txBody>
          <a:bodyPr>
            <a:normAutofit/>
          </a:bodyPr>
          <a:lstStyle/>
          <a:p>
            <a:r>
              <a:rPr lang="en-US" sz="2400" dirty="0"/>
              <a:t>‘High impact pathways’</a:t>
            </a:r>
          </a:p>
        </p:txBody>
      </p:sp>
      <p:pic>
        <p:nvPicPr>
          <p:cNvPr id="4" name="Picture 3"/>
          <p:cNvPicPr>
            <a:picLocks noChangeAspect="1"/>
          </p:cNvPicPr>
          <p:nvPr/>
        </p:nvPicPr>
        <p:blipFill>
          <a:blip r:embed="rId2"/>
          <a:stretch>
            <a:fillRect/>
          </a:stretch>
        </p:blipFill>
        <p:spPr>
          <a:xfrm>
            <a:off x="7572375" y="752096"/>
            <a:ext cx="4619625" cy="4552950"/>
          </a:xfrm>
          <a:prstGeom prst="rect">
            <a:avLst/>
          </a:prstGeom>
        </p:spPr>
      </p:pic>
      <p:sp>
        <p:nvSpPr>
          <p:cNvPr id="5" name="TextBox 4"/>
          <p:cNvSpPr txBox="1"/>
          <p:nvPr/>
        </p:nvSpPr>
        <p:spPr>
          <a:xfrm>
            <a:off x="8200358" y="3311500"/>
            <a:ext cx="3729372" cy="338554"/>
          </a:xfrm>
          <a:prstGeom prst="rect">
            <a:avLst/>
          </a:prstGeom>
          <a:noFill/>
        </p:spPr>
        <p:txBody>
          <a:bodyPr wrap="square" rtlCol="0">
            <a:spAutoFit/>
          </a:bodyPr>
          <a:lstStyle/>
          <a:p>
            <a:r>
              <a:rPr lang="en-US" sz="1600" b="1" dirty="0">
                <a:latin typeface="Bahnschrift SemiBold" panose="020B0502040204020203" pitchFamily="34" charset="0"/>
              </a:rPr>
              <a:t>“Practice-oriented” training manual</a:t>
            </a:r>
          </a:p>
        </p:txBody>
      </p:sp>
      <p:pic>
        <p:nvPicPr>
          <p:cNvPr id="6" name="Picture 5"/>
          <p:cNvPicPr>
            <a:picLocks noChangeAspect="1"/>
          </p:cNvPicPr>
          <p:nvPr/>
        </p:nvPicPr>
        <p:blipFill>
          <a:blip r:embed="rId3"/>
          <a:stretch>
            <a:fillRect/>
          </a:stretch>
        </p:blipFill>
        <p:spPr>
          <a:xfrm>
            <a:off x="0" y="2291988"/>
            <a:ext cx="7522536" cy="3013058"/>
          </a:xfrm>
          <a:prstGeom prst="rect">
            <a:avLst/>
          </a:prstGeom>
        </p:spPr>
      </p:pic>
    </p:spTree>
    <p:extLst>
      <p:ext uri="{BB962C8B-B14F-4D97-AF65-F5344CB8AC3E}">
        <p14:creationId xmlns:p14="http://schemas.microsoft.com/office/powerpoint/2010/main" val="208924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4572"/>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0" dirty="0"/>
          </a:p>
        </p:txBody>
      </p:sp>
      <p:sp>
        <p:nvSpPr>
          <p:cNvPr id="6" name="TextBox 5"/>
          <p:cNvSpPr txBox="1"/>
          <p:nvPr/>
        </p:nvSpPr>
        <p:spPr>
          <a:xfrm>
            <a:off x="4868728" y="799843"/>
            <a:ext cx="5316279" cy="584775"/>
          </a:xfrm>
          <a:prstGeom prst="rect">
            <a:avLst/>
          </a:prstGeom>
          <a:noFill/>
        </p:spPr>
        <p:txBody>
          <a:bodyPr wrap="square" rtlCol="0">
            <a:spAutoFit/>
          </a:bodyPr>
          <a:lstStyle/>
          <a:p>
            <a:r>
              <a:rPr lang="en-US" sz="3200" dirty="0">
                <a:solidFill>
                  <a:schemeClr val="bg1"/>
                </a:solidFill>
              </a:rPr>
              <a:t>January 2021</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r="15057"/>
          <a:stretch>
            <a:fillRect/>
          </a:stretch>
        </p:blipFill>
        <p:spPr bwMode="auto">
          <a:xfrm>
            <a:off x="157226" y="2833428"/>
            <a:ext cx="4054842" cy="3277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869268" y="1770974"/>
            <a:ext cx="6212613" cy="461665"/>
          </a:xfrm>
          <a:prstGeom prst="rect">
            <a:avLst/>
          </a:prstGeom>
          <a:noFill/>
        </p:spPr>
        <p:txBody>
          <a:bodyPr wrap="square" rtlCol="0">
            <a:spAutoFit/>
          </a:bodyPr>
          <a:lstStyle/>
          <a:p>
            <a:r>
              <a:rPr lang="en-US" sz="2400" i="1" dirty="0">
                <a:solidFill>
                  <a:schemeClr val="accent1">
                    <a:lumMod val="75000"/>
                  </a:schemeClr>
                </a:solidFill>
              </a:rPr>
              <a:t>Meandering through the </a:t>
            </a:r>
            <a:r>
              <a:rPr lang="en-US" sz="2400" i="1" dirty="0" err="1">
                <a:solidFill>
                  <a:schemeClr val="accent1">
                    <a:lumMod val="75000"/>
                  </a:schemeClr>
                </a:solidFill>
              </a:rPr>
              <a:t>muddyscape</a:t>
            </a:r>
            <a:r>
              <a:rPr lang="en-US" sz="2400" i="1" dirty="0">
                <a:solidFill>
                  <a:schemeClr val="accent1">
                    <a:lumMod val="75000"/>
                  </a:schemeClr>
                </a:solidFill>
              </a:rPr>
              <a:t>…</a:t>
            </a:r>
          </a:p>
        </p:txBody>
      </p:sp>
      <p:pic>
        <p:nvPicPr>
          <p:cNvPr id="10" name="Picture 9"/>
          <p:cNvPicPr>
            <a:picLocks noChangeAspect="1"/>
          </p:cNvPicPr>
          <p:nvPr/>
        </p:nvPicPr>
        <p:blipFill>
          <a:blip r:embed="rId3"/>
          <a:stretch>
            <a:fillRect/>
          </a:stretch>
        </p:blipFill>
        <p:spPr>
          <a:xfrm>
            <a:off x="5285951" y="2833427"/>
            <a:ext cx="3323168" cy="3277949"/>
          </a:xfrm>
          <a:prstGeom prst="rect">
            <a:avLst/>
          </a:prstGeom>
        </p:spPr>
      </p:pic>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3803" y="3578639"/>
            <a:ext cx="2336165" cy="1787525"/>
          </a:xfrm>
          <a:prstGeom prst="rect">
            <a:avLst/>
          </a:prstGeom>
          <a:noFill/>
          <a:ln>
            <a:noFill/>
          </a:ln>
        </p:spPr>
      </p:pic>
      <p:sp>
        <p:nvSpPr>
          <p:cNvPr id="12" name="Right Arrow 11"/>
          <p:cNvSpPr/>
          <p:nvPr/>
        </p:nvSpPr>
        <p:spPr>
          <a:xfrm>
            <a:off x="4259912" y="4039501"/>
            <a:ext cx="967563" cy="691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8662624" y="4026578"/>
            <a:ext cx="967563" cy="691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09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err="1"/>
              <a:t>Kumirmari</a:t>
            </a:r>
            <a:r>
              <a:rPr lang="en-US" dirty="0"/>
              <a:t>?</a:t>
            </a:r>
          </a:p>
        </p:txBody>
      </p:sp>
      <p:sp>
        <p:nvSpPr>
          <p:cNvPr id="3" name="Content Placeholder 2"/>
          <p:cNvSpPr>
            <a:spLocks noGrp="1"/>
          </p:cNvSpPr>
          <p:nvPr>
            <p:ph idx="1"/>
          </p:nvPr>
        </p:nvSpPr>
        <p:spPr>
          <a:xfrm>
            <a:off x="4367505" y="2943716"/>
            <a:ext cx="7315200" cy="2933204"/>
          </a:xfrm>
        </p:spPr>
        <p:txBody>
          <a:bodyPr>
            <a:normAutofit/>
          </a:bodyPr>
          <a:lstStyle/>
          <a:p>
            <a:pPr>
              <a:lnSpc>
                <a:spcPct val="150000"/>
              </a:lnSpc>
            </a:pPr>
            <a:r>
              <a:rPr lang="en-US" sz="2000" dirty="0"/>
              <a:t>Keen to know, share, learn and experiment</a:t>
            </a:r>
          </a:p>
          <a:p>
            <a:pPr>
              <a:lnSpc>
                <a:spcPct val="150000"/>
              </a:lnSpc>
            </a:pPr>
            <a:r>
              <a:rPr lang="en-US" sz="2000" dirty="0"/>
              <a:t>4,344 households (Census 2011), 3,000 ponds, 26 locally excavated </a:t>
            </a:r>
            <a:r>
              <a:rPr lang="en-US" sz="2000" i="1" dirty="0" err="1"/>
              <a:t>khals</a:t>
            </a:r>
            <a:r>
              <a:rPr lang="en-US" sz="2000" dirty="0"/>
              <a:t> (canals)	</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60955" y="4964146"/>
            <a:ext cx="2421750" cy="13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8281" y="4964146"/>
            <a:ext cx="2672002" cy="13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3769" y="4964146"/>
            <a:ext cx="2633840" cy="13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73272" y="1602347"/>
            <a:ext cx="6096000" cy="1323439"/>
          </a:xfrm>
          <a:prstGeom prst="rect">
            <a:avLst/>
          </a:prstGeom>
        </p:spPr>
        <p:txBody>
          <a:bodyPr>
            <a:spAutoFit/>
          </a:bodyPr>
          <a:lstStyle/>
          <a:p>
            <a:pPr marL="342900" indent="-342900">
              <a:buClr>
                <a:schemeClr val="accent1"/>
              </a:buClr>
              <a:buFont typeface="Arial" panose="020B0604020202020204" pitchFamily="34" charset="0"/>
              <a:buChar char="•"/>
            </a:pPr>
            <a:r>
              <a:rPr lang="en-US" sz="2000" dirty="0">
                <a:solidFill>
                  <a:schemeClr val="tx1">
                    <a:lumMod val="65000"/>
                    <a:lumOff val="35000"/>
                  </a:schemeClr>
                </a:solidFill>
              </a:rPr>
              <a:t>This island seemed different from the others.</a:t>
            </a:r>
          </a:p>
          <a:p>
            <a:pPr>
              <a:buClr>
                <a:schemeClr val="accent1"/>
              </a:buClr>
            </a:pPr>
            <a:endParaRPr lang="en-US" sz="2000" dirty="0">
              <a:solidFill>
                <a:schemeClr val="tx1">
                  <a:lumMod val="65000"/>
                  <a:lumOff val="35000"/>
                </a:schemeClr>
              </a:solidFill>
            </a:endParaRPr>
          </a:p>
          <a:p>
            <a:pPr marL="342900" indent="-342900">
              <a:buClr>
                <a:schemeClr val="accent1"/>
              </a:buClr>
              <a:buFont typeface="Arial" panose="020B0604020202020204" pitchFamily="34" charset="0"/>
              <a:buChar char="•"/>
            </a:pPr>
            <a:r>
              <a:rPr lang="en-US" sz="2000" dirty="0">
                <a:solidFill>
                  <a:schemeClr val="tx1">
                    <a:lumMod val="65000"/>
                    <a:lumOff val="35000"/>
                  </a:schemeClr>
                </a:solidFill>
              </a:rPr>
              <a:t>Not passive spectators but coping actors in the ‘riskscapes’</a:t>
            </a:r>
          </a:p>
        </p:txBody>
      </p:sp>
    </p:spTree>
    <p:extLst>
      <p:ext uri="{BB962C8B-B14F-4D97-AF65-F5344CB8AC3E}">
        <p14:creationId xmlns:p14="http://schemas.microsoft.com/office/powerpoint/2010/main" val="962221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coproduction</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572791" y="519692"/>
            <a:ext cx="5731510" cy="1876425"/>
          </a:xfrm>
          <a:prstGeom prst="rect">
            <a:avLst/>
          </a:prstGeom>
          <a:noFill/>
          <a:ln>
            <a:noFill/>
          </a:ln>
        </p:spPr>
      </p:pic>
      <p:sp>
        <p:nvSpPr>
          <p:cNvPr id="5" name="Rectangle 4"/>
          <p:cNvSpPr/>
          <p:nvPr/>
        </p:nvSpPr>
        <p:spPr>
          <a:xfrm>
            <a:off x="8948787" y="1771655"/>
            <a:ext cx="1917686" cy="487569"/>
          </a:xfrm>
          <a:prstGeom prst="rect">
            <a:avLst/>
          </a:prstGeom>
        </p:spPr>
        <p:txBody>
          <a:bodyPr wrap="square">
            <a:spAutoFit/>
          </a:bodyPr>
          <a:lstStyle/>
          <a:p>
            <a:pPr>
              <a:lnSpc>
                <a:spcPct val="107000"/>
              </a:lnSpc>
              <a:spcAft>
                <a:spcPts val="800"/>
              </a:spcAft>
            </a:pPr>
            <a:r>
              <a:rPr lang="en-IN" sz="1200" dirty="0">
                <a:ea typeface="Calibri" panose="020F0502020204030204" pitchFamily="34" charset="0"/>
                <a:cs typeface="Times New Roman" panose="02020603050405020304" pitchFamily="18" charset="0"/>
              </a:rPr>
              <a:t>Source: Adapted from </a:t>
            </a:r>
            <a:r>
              <a:rPr lang="en-IN" sz="1200" dirty="0" err="1">
                <a:ea typeface="Calibri" panose="020F0502020204030204" pitchFamily="34" charset="0"/>
                <a:cs typeface="Times New Roman" panose="02020603050405020304" pitchFamily="18" charset="0"/>
              </a:rPr>
              <a:t>Norström</a:t>
            </a:r>
            <a:r>
              <a:rPr lang="en-IN" sz="1200" dirty="0">
                <a:ea typeface="Calibri" panose="020F0502020204030204" pitchFamily="34" charset="0"/>
                <a:cs typeface="Times New Roman" panose="02020603050405020304" pitchFamily="18" charset="0"/>
              </a:rPr>
              <a:t> et al. (2020: 184)</a:t>
            </a:r>
            <a:endParaRPr lang="en-US" sz="1100" dirty="0">
              <a:effectLs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D84C182-6786-4606-9ADB-324E5A3F8B36}"/>
              </a:ext>
            </a:extLst>
          </p:cNvPr>
          <p:cNvPicPr>
            <a:picLocks noChangeAspect="1"/>
          </p:cNvPicPr>
          <p:nvPr/>
        </p:nvPicPr>
        <p:blipFill rotWithShape="1">
          <a:blip r:embed="rId3"/>
          <a:srcRect l="6074" t="31667"/>
          <a:stretch/>
        </p:blipFill>
        <p:spPr>
          <a:xfrm>
            <a:off x="3763926" y="2433007"/>
            <a:ext cx="3544186" cy="1851630"/>
          </a:xfrm>
          <a:prstGeom prst="rect">
            <a:avLst/>
          </a:prstGeom>
        </p:spPr>
      </p:pic>
      <p:pic>
        <p:nvPicPr>
          <p:cNvPr id="8" name="Picture 7">
            <a:extLst>
              <a:ext uri="{FF2B5EF4-FFF2-40B4-BE49-F238E27FC236}">
                <a16:creationId xmlns:a16="http://schemas.microsoft.com/office/drawing/2014/main" id="{1C65D5E6-90C1-46C1-9F8F-6FBA49DED2FA}"/>
              </a:ext>
            </a:extLst>
          </p:cNvPr>
          <p:cNvPicPr>
            <a:picLocks noChangeAspect="1"/>
          </p:cNvPicPr>
          <p:nvPr/>
        </p:nvPicPr>
        <p:blipFill rotWithShape="1">
          <a:blip r:embed="rId4">
            <a:extLst>
              <a:ext uri="{28A0092B-C50C-407E-A947-70E740481C1C}">
                <a14:useLocalDpi xmlns:a14="http://schemas.microsoft.com/office/drawing/2010/main" val="0"/>
              </a:ext>
            </a:extLst>
          </a:blip>
          <a:srcRect l="5519" t="29166" r="9592"/>
          <a:stretch/>
        </p:blipFill>
        <p:spPr>
          <a:xfrm>
            <a:off x="3763926" y="4289341"/>
            <a:ext cx="3544186" cy="1827624"/>
          </a:xfrm>
          <a:prstGeom prst="rect">
            <a:avLst/>
          </a:prstGeom>
        </p:spPr>
      </p:pic>
      <p:pic>
        <p:nvPicPr>
          <p:cNvPr id="9" name="Picture 8">
            <a:extLst>
              <a:ext uri="{FF2B5EF4-FFF2-40B4-BE49-F238E27FC236}">
                <a16:creationId xmlns:a16="http://schemas.microsoft.com/office/drawing/2014/main" id="{7EF6CF9D-D0D5-4C34-81F6-C1C9C1FD3A6E}"/>
              </a:ext>
            </a:extLst>
          </p:cNvPr>
          <p:cNvPicPr>
            <a:picLocks noChangeAspect="1"/>
          </p:cNvPicPr>
          <p:nvPr/>
        </p:nvPicPr>
        <p:blipFill>
          <a:blip r:embed="rId5"/>
          <a:stretch>
            <a:fillRect/>
          </a:stretch>
        </p:blipFill>
        <p:spPr>
          <a:xfrm>
            <a:off x="7490900" y="2396117"/>
            <a:ext cx="3000838" cy="1888520"/>
          </a:xfrm>
          <a:prstGeom prst="rect">
            <a:avLst/>
          </a:prstGeom>
        </p:spPr>
      </p:pic>
      <p:pic>
        <p:nvPicPr>
          <p:cNvPr id="11" name="Picture 10">
            <a:extLst>
              <a:ext uri="{FF2B5EF4-FFF2-40B4-BE49-F238E27FC236}">
                <a16:creationId xmlns:a16="http://schemas.microsoft.com/office/drawing/2014/main" id="{27AD2EDC-A160-44F1-B895-4A218C5D91D2}"/>
              </a:ext>
            </a:extLst>
          </p:cNvPr>
          <p:cNvPicPr>
            <a:picLocks noChangeAspect="1"/>
          </p:cNvPicPr>
          <p:nvPr/>
        </p:nvPicPr>
        <p:blipFill rotWithShape="1">
          <a:blip r:embed="rId6"/>
          <a:srcRect l="1334" r="4332"/>
          <a:stretch/>
        </p:blipFill>
        <p:spPr>
          <a:xfrm>
            <a:off x="7490900" y="4313005"/>
            <a:ext cx="3000838" cy="1803960"/>
          </a:xfrm>
          <a:prstGeom prst="rect">
            <a:avLst/>
          </a:prstGeom>
        </p:spPr>
      </p:pic>
      <p:pic>
        <p:nvPicPr>
          <p:cNvPr id="10" name="Picture 9">
            <a:extLst>
              <a:ext uri="{FF2B5EF4-FFF2-40B4-BE49-F238E27FC236}">
                <a16:creationId xmlns:a16="http://schemas.microsoft.com/office/drawing/2014/main" id="{24EA286D-3634-4991-BCE2-9455010FB76B}"/>
              </a:ext>
            </a:extLst>
          </p:cNvPr>
          <p:cNvPicPr>
            <a:picLocks noChangeAspect="1"/>
          </p:cNvPicPr>
          <p:nvPr/>
        </p:nvPicPr>
        <p:blipFill>
          <a:blip r:embed="rId7"/>
          <a:stretch>
            <a:fillRect/>
          </a:stretch>
        </p:blipFill>
        <p:spPr>
          <a:xfrm>
            <a:off x="9570363" y="2891433"/>
            <a:ext cx="2208326" cy="273377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29" y="4247688"/>
            <a:ext cx="3403262" cy="1824955"/>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29" y="754947"/>
            <a:ext cx="3403262" cy="1842030"/>
          </a:xfrm>
          <a:prstGeom prst="rect">
            <a:avLst/>
          </a:prstGeom>
        </p:spPr>
      </p:pic>
    </p:spTree>
    <p:extLst>
      <p:ext uri="{BB962C8B-B14F-4D97-AF65-F5344CB8AC3E}">
        <p14:creationId xmlns:p14="http://schemas.microsoft.com/office/powerpoint/2010/main" val="2936662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50000"/>
                  </a:schemeClr>
                </a:solidFill>
              </a:rPr>
              <a:t>SWOT analysis</a:t>
            </a:r>
            <a:br>
              <a:rPr lang="en-US" dirty="0">
                <a:solidFill>
                  <a:schemeClr val="accent1">
                    <a:lumMod val="50000"/>
                  </a:schemeClr>
                </a:solidFill>
              </a:rPr>
            </a:br>
            <a:r>
              <a:rPr lang="en-US" sz="3200" dirty="0"/>
              <a:t>on inland fishing practices</a:t>
            </a:r>
          </a:p>
        </p:txBody>
      </p:sp>
      <p:pic>
        <p:nvPicPr>
          <p:cNvPr id="4" name="Picture 3"/>
          <p:cNvPicPr>
            <a:picLocks noChangeAspect="1"/>
          </p:cNvPicPr>
          <p:nvPr/>
        </p:nvPicPr>
        <p:blipFill rotWithShape="1">
          <a:blip r:embed="rId2"/>
          <a:srcRect r="50063" b="67211"/>
          <a:stretch/>
        </p:blipFill>
        <p:spPr>
          <a:xfrm>
            <a:off x="4563360" y="713707"/>
            <a:ext cx="2760480" cy="2231512"/>
          </a:xfrm>
          <a:prstGeom prst="rect">
            <a:avLst/>
          </a:prstGeom>
        </p:spPr>
      </p:pic>
      <p:pic>
        <p:nvPicPr>
          <p:cNvPr id="5" name="Picture 4"/>
          <p:cNvPicPr>
            <a:picLocks noChangeAspect="1"/>
          </p:cNvPicPr>
          <p:nvPr/>
        </p:nvPicPr>
        <p:blipFill rotWithShape="1">
          <a:blip r:embed="rId2"/>
          <a:srcRect l="49483" t="54987" b="18268"/>
          <a:stretch/>
        </p:blipFill>
        <p:spPr>
          <a:xfrm>
            <a:off x="7676707" y="4195290"/>
            <a:ext cx="2814084" cy="1834116"/>
          </a:xfrm>
          <a:prstGeom prst="rect">
            <a:avLst/>
          </a:prstGeom>
        </p:spPr>
      </p:pic>
      <p:pic>
        <p:nvPicPr>
          <p:cNvPr id="6" name="Picture 5"/>
          <p:cNvPicPr>
            <a:picLocks noChangeAspect="1"/>
          </p:cNvPicPr>
          <p:nvPr/>
        </p:nvPicPr>
        <p:blipFill rotWithShape="1">
          <a:blip r:embed="rId2"/>
          <a:srcRect l="49682" t="-1" b="57221"/>
          <a:stretch/>
        </p:blipFill>
        <p:spPr>
          <a:xfrm>
            <a:off x="7676707" y="713707"/>
            <a:ext cx="2803010" cy="2933841"/>
          </a:xfrm>
          <a:prstGeom prst="rect">
            <a:avLst/>
          </a:prstGeom>
        </p:spPr>
      </p:pic>
      <p:pic>
        <p:nvPicPr>
          <p:cNvPr id="7" name="Picture 6"/>
          <p:cNvPicPr>
            <a:picLocks noChangeAspect="1"/>
          </p:cNvPicPr>
          <p:nvPr/>
        </p:nvPicPr>
        <p:blipFill rotWithShape="1">
          <a:blip r:embed="rId2"/>
          <a:srcRect t="54987" r="49618" b="7028"/>
          <a:stretch/>
        </p:blipFill>
        <p:spPr>
          <a:xfrm>
            <a:off x="4517286" y="3424428"/>
            <a:ext cx="2806554" cy="2604978"/>
          </a:xfrm>
          <a:prstGeom prst="rect">
            <a:avLst/>
          </a:prstGeom>
        </p:spPr>
      </p:pic>
    </p:spTree>
    <p:extLst>
      <p:ext uri="{BB962C8B-B14F-4D97-AF65-F5344CB8AC3E}">
        <p14:creationId xmlns:p14="http://schemas.microsoft.com/office/powerpoint/2010/main" val="61978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4572"/>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dirty="0"/>
          </a:p>
        </p:txBody>
      </p:sp>
      <p:sp>
        <p:nvSpPr>
          <p:cNvPr id="6" name="TextBox 5"/>
          <p:cNvSpPr txBox="1"/>
          <p:nvPr/>
        </p:nvSpPr>
        <p:spPr>
          <a:xfrm>
            <a:off x="4871931" y="163461"/>
            <a:ext cx="5316279" cy="584775"/>
          </a:xfrm>
          <a:prstGeom prst="rect">
            <a:avLst/>
          </a:prstGeom>
          <a:noFill/>
        </p:spPr>
        <p:txBody>
          <a:bodyPr wrap="square" rtlCol="0">
            <a:spAutoFit/>
          </a:bodyPr>
          <a:lstStyle/>
          <a:p>
            <a:r>
              <a:rPr lang="en-US" sz="3200" dirty="0">
                <a:solidFill>
                  <a:schemeClr val="bg1"/>
                </a:solidFill>
              </a:rPr>
              <a:t>January 2022</a:t>
            </a:r>
          </a:p>
        </p:txBody>
      </p:sp>
      <p:sp>
        <p:nvSpPr>
          <p:cNvPr id="8" name="TextBox 7"/>
          <p:cNvSpPr txBox="1"/>
          <p:nvPr/>
        </p:nvSpPr>
        <p:spPr>
          <a:xfrm>
            <a:off x="3975597" y="1020644"/>
            <a:ext cx="6212613" cy="461665"/>
          </a:xfrm>
          <a:prstGeom prst="rect">
            <a:avLst/>
          </a:prstGeom>
          <a:noFill/>
        </p:spPr>
        <p:txBody>
          <a:bodyPr wrap="square" rtlCol="0">
            <a:spAutoFit/>
          </a:bodyPr>
          <a:lstStyle/>
          <a:p>
            <a:r>
              <a:rPr lang="en-US" sz="2400" i="1" dirty="0">
                <a:solidFill>
                  <a:schemeClr val="accent1">
                    <a:lumMod val="75000"/>
                  </a:schemeClr>
                </a:solidFill>
              </a:rPr>
              <a:t>Participatory Workshop in Kolkata</a:t>
            </a:r>
          </a:p>
        </p:txBody>
      </p:sp>
      <p:pic>
        <p:nvPicPr>
          <p:cNvPr id="14" name="Picture 13">
            <a:extLst>
              <a:ext uri="{FF2B5EF4-FFF2-40B4-BE49-F238E27FC236}">
                <a16:creationId xmlns:a16="http://schemas.microsoft.com/office/drawing/2014/main" id="{3415CC52-48FB-4021-9DFE-49692B847B6D}"/>
              </a:ext>
            </a:extLst>
          </p:cNvPr>
          <p:cNvPicPr>
            <a:picLocks noChangeAspect="1"/>
          </p:cNvPicPr>
          <p:nvPr/>
        </p:nvPicPr>
        <p:blipFill rotWithShape="1">
          <a:blip r:embed="rId2">
            <a:extLst>
              <a:ext uri="{28A0092B-C50C-407E-A947-70E740481C1C}">
                <a14:useLocalDpi xmlns:a14="http://schemas.microsoft.com/office/drawing/2010/main" val="0"/>
              </a:ext>
            </a:extLst>
          </a:blip>
          <a:srcRect t="17367" r="18408"/>
          <a:stretch/>
        </p:blipFill>
        <p:spPr>
          <a:xfrm>
            <a:off x="603138" y="1988292"/>
            <a:ext cx="3106864" cy="1939834"/>
          </a:xfrm>
          <a:prstGeom prst="rect">
            <a:avLst/>
          </a:prstGeom>
        </p:spPr>
      </p:pic>
      <p:pic>
        <p:nvPicPr>
          <p:cNvPr id="15" name="Picture 14">
            <a:extLst>
              <a:ext uri="{FF2B5EF4-FFF2-40B4-BE49-F238E27FC236}">
                <a16:creationId xmlns:a16="http://schemas.microsoft.com/office/drawing/2014/main" id="{4EE8AC1C-DBE7-4ADF-B2D2-7356B6ED9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3394" y="4171685"/>
            <a:ext cx="3732336" cy="2307864"/>
          </a:xfrm>
          <a:prstGeom prst="rect">
            <a:avLst/>
          </a:prstGeom>
        </p:spPr>
      </p:pic>
      <p:sp>
        <p:nvSpPr>
          <p:cNvPr id="5" name="Rectangle 4"/>
          <p:cNvSpPr/>
          <p:nvPr/>
        </p:nvSpPr>
        <p:spPr>
          <a:xfrm>
            <a:off x="486836" y="4408050"/>
            <a:ext cx="3989472" cy="2062103"/>
          </a:xfrm>
          <a:prstGeom prst="rect">
            <a:avLst/>
          </a:prstGeom>
        </p:spPr>
        <p:txBody>
          <a:bodyPr wrap="square">
            <a:spAutoFit/>
          </a:bodyPr>
          <a:lstStyle/>
          <a:p>
            <a:r>
              <a:rPr lang="en-US" sz="1600" dirty="0">
                <a:solidFill>
                  <a:schemeClr val="bg1"/>
                </a:solidFill>
              </a:rPr>
              <a:t>training module generated on the basis of the workshop discussion (preceded with field ethnography) </a:t>
            </a:r>
            <a:r>
              <a:rPr lang="en-US" sz="1600" b="1" dirty="0">
                <a:solidFill>
                  <a:schemeClr val="accent1"/>
                </a:solidFill>
              </a:rPr>
              <a:t>was of no use </a:t>
            </a:r>
            <a:r>
              <a:rPr lang="en-US" sz="1600" dirty="0">
                <a:solidFill>
                  <a:schemeClr val="bg1"/>
                </a:solidFill>
              </a:rPr>
              <a:t>as the </a:t>
            </a:r>
            <a:r>
              <a:rPr lang="en-US" sz="1600" b="1" dirty="0">
                <a:solidFill>
                  <a:schemeClr val="accent1"/>
                </a:solidFill>
              </a:rPr>
              <a:t>challenges in the ground are multilayered and multi-pronged </a:t>
            </a:r>
            <a:r>
              <a:rPr lang="en-US" sz="1600" dirty="0">
                <a:solidFill>
                  <a:schemeClr val="bg1"/>
                </a:solidFill>
              </a:rPr>
              <a:t>with </a:t>
            </a:r>
            <a:r>
              <a:rPr lang="en-US" sz="1600" b="1" dirty="0">
                <a:solidFill>
                  <a:schemeClr val="accent1"/>
                </a:solidFill>
              </a:rPr>
              <a:t>time and space acting as dynamic variables </a:t>
            </a:r>
            <a:r>
              <a:rPr lang="en-US" sz="1600" dirty="0">
                <a:solidFill>
                  <a:schemeClr val="bg1"/>
                </a:solidFill>
              </a:rPr>
              <a:t>shaping each other and influencing arrays of socio-political, ecological and cultural trajectories</a:t>
            </a:r>
          </a:p>
        </p:txBody>
      </p:sp>
      <p:sp>
        <p:nvSpPr>
          <p:cNvPr id="9" name="TextBox 8"/>
          <p:cNvSpPr txBox="1"/>
          <p:nvPr/>
        </p:nvSpPr>
        <p:spPr>
          <a:xfrm>
            <a:off x="8520974" y="1978347"/>
            <a:ext cx="3504756" cy="1569660"/>
          </a:xfrm>
          <a:prstGeom prst="rect">
            <a:avLst/>
          </a:prstGeom>
          <a:noFill/>
        </p:spPr>
        <p:txBody>
          <a:bodyPr wrap="square" rtlCol="0">
            <a:spAutoFit/>
          </a:bodyPr>
          <a:lstStyle/>
          <a:p>
            <a:r>
              <a:rPr lang="en-US" sz="1600" dirty="0">
                <a:solidFill>
                  <a:schemeClr val="bg1"/>
                </a:solidFill>
              </a:rPr>
              <a:t> documentation of </a:t>
            </a:r>
          </a:p>
          <a:p>
            <a:r>
              <a:rPr lang="en-US" sz="1600" dirty="0">
                <a:solidFill>
                  <a:schemeClr val="bg1"/>
                </a:solidFill>
              </a:rPr>
              <a:t>‘best practices’ should evolve as a </a:t>
            </a:r>
            <a:r>
              <a:rPr lang="en-US" sz="1600" b="1" dirty="0">
                <a:solidFill>
                  <a:schemeClr val="accent1"/>
                </a:solidFill>
              </a:rPr>
              <a:t>bottom-up exercise</a:t>
            </a:r>
            <a:r>
              <a:rPr lang="en-US" sz="1600" dirty="0">
                <a:solidFill>
                  <a:schemeClr val="bg1"/>
                </a:solidFill>
              </a:rPr>
              <a:t> engaging </a:t>
            </a:r>
            <a:r>
              <a:rPr lang="en-US" sz="1600" b="1" dirty="0">
                <a:solidFill>
                  <a:schemeClr val="accent1"/>
                </a:solidFill>
              </a:rPr>
              <a:t>multiple actors in hands-on fisheries </a:t>
            </a:r>
          </a:p>
          <a:p>
            <a:r>
              <a:rPr lang="en-US" sz="1600" b="1" dirty="0">
                <a:solidFill>
                  <a:schemeClr val="accent1"/>
                </a:solidFill>
              </a:rPr>
              <a:t>production, management and marketing</a:t>
            </a:r>
          </a:p>
        </p:txBody>
      </p:sp>
      <p:sp>
        <p:nvSpPr>
          <p:cNvPr id="16" name="TextBox 15"/>
          <p:cNvSpPr txBox="1"/>
          <p:nvPr/>
        </p:nvSpPr>
        <p:spPr>
          <a:xfrm>
            <a:off x="4578382" y="1854196"/>
            <a:ext cx="3589705" cy="2554545"/>
          </a:xfrm>
          <a:prstGeom prst="rect">
            <a:avLst/>
          </a:prstGeom>
          <a:noFill/>
        </p:spPr>
        <p:txBody>
          <a:bodyPr wrap="square" rtlCol="0">
            <a:spAutoFit/>
          </a:bodyPr>
          <a:lstStyle/>
          <a:p>
            <a:r>
              <a:rPr lang="en-US" sz="1600" dirty="0">
                <a:solidFill>
                  <a:schemeClr val="bg1"/>
                </a:solidFill>
              </a:rPr>
              <a:t>direct involvement of scientists and government departments</a:t>
            </a:r>
          </a:p>
          <a:p>
            <a:endParaRPr lang="en-US" sz="1600" b="1" dirty="0">
              <a:solidFill>
                <a:schemeClr val="bg1"/>
              </a:solidFill>
            </a:endParaRPr>
          </a:p>
          <a:p>
            <a:r>
              <a:rPr lang="en-US" sz="1600" dirty="0">
                <a:solidFill>
                  <a:schemeClr val="bg1"/>
                </a:solidFill>
              </a:rPr>
              <a:t>direct training workshops towards: </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increased yield</a:t>
            </a:r>
          </a:p>
          <a:p>
            <a:pPr marL="285750" indent="-285750">
              <a:buFont typeface="Arial" panose="020B0604020202020204" pitchFamily="34" charset="0"/>
              <a:buChar char="•"/>
            </a:pPr>
            <a:r>
              <a:rPr lang="en-US" sz="1600" dirty="0">
                <a:solidFill>
                  <a:schemeClr val="bg1"/>
                </a:solidFill>
              </a:rPr>
              <a:t>protection from losses against natural disasters</a:t>
            </a:r>
          </a:p>
          <a:p>
            <a:pPr marL="285750" indent="-285750">
              <a:buFont typeface="Arial" panose="020B0604020202020204" pitchFamily="34" charset="0"/>
              <a:buChar char="•"/>
            </a:pPr>
            <a:r>
              <a:rPr lang="en-US" sz="1600" dirty="0">
                <a:solidFill>
                  <a:schemeClr val="bg1"/>
                </a:solidFill>
              </a:rPr>
              <a:t>disease outbreaks among local/cultured species, etc.</a:t>
            </a:r>
            <a:endParaRPr lang="en-US" sz="1600" dirty="0">
              <a:solidFill>
                <a:schemeClr val="accent1"/>
              </a:solidFill>
            </a:endParaRPr>
          </a:p>
        </p:txBody>
      </p:sp>
    </p:spTree>
    <p:extLst>
      <p:ext uri="{BB962C8B-B14F-4D97-AF65-F5344CB8AC3E}">
        <p14:creationId xmlns:p14="http://schemas.microsoft.com/office/powerpoint/2010/main" val="268188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98" y="1023813"/>
            <a:ext cx="2947482" cy="4601183"/>
          </a:xfrm>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4572"/>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0" dirty="0"/>
          </a:p>
        </p:txBody>
      </p:sp>
      <p:sp>
        <p:nvSpPr>
          <p:cNvPr id="6" name="TextBox 5"/>
          <p:cNvSpPr txBox="1"/>
          <p:nvPr/>
        </p:nvSpPr>
        <p:spPr>
          <a:xfrm>
            <a:off x="4975052" y="105036"/>
            <a:ext cx="5316279" cy="584775"/>
          </a:xfrm>
          <a:prstGeom prst="rect">
            <a:avLst/>
          </a:prstGeom>
          <a:noFill/>
        </p:spPr>
        <p:txBody>
          <a:bodyPr wrap="square" rtlCol="0">
            <a:spAutoFit/>
          </a:bodyPr>
          <a:lstStyle/>
          <a:p>
            <a:r>
              <a:rPr lang="en-US" sz="3200" dirty="0">
                <a:solidFill>
                  <a:schemeClr val="bg1"/>
                </a:solidFill>
              </a:rPr>
              <a:t>March 2022</a:t>
            </a:r>
          </a:p>
        </p:txBody>
      </p:sp>
      <p:sp>
        <p:nvSpPr>
          <p:cNvPr id="8" name="TextBox 7"/>
          <p:cNvSpPr txBox="1"/>
          <p:nvPr/>
        </p:nvSpPr>
        <p:spPr>
          <a:xfrm>
            <a:off x="1637415" y="707171"/>
            <a:ext cx="9771320" cy="461665"/>
          </a:xfrm>
          <a:prstGeom prst="rect">
            <a:avLst/>
          </a:prstGeom>
          <a:noFill/>
        </p:spPr>
        <p:txBody>
          <a:bodyPr wrap="square" rtlCol="0">
            <a:spAutoFit/>
          </a:bodyPr>
          <a:lstStyle/>
          <a:p>
            <a:r>
              <a:rPr lang="en-US" sz="2400" i="1" dirty="0">
                <a:solidFill>
                  <a:schemeClr val="accent1">
                    <a:lumMod val="75000"/>
                  </a:schemeClr>
                </a:solidFill>
              </a:rPr>
              <a:t>On-site multi-stakeholders’ exchange and engagement CLOC K2A workshop</a:t>
            </a:r>
          </a:p>
        </p:txBody>
      </p:sp>
      <p:pic>
        <p:nvPicPr>
          <p:cNvPr id="5" name="Picture 4"/>
          <p:cNvPicPr>
            <a:picLocks noChangeAspect="1"/>
          </p:cNvPicPr>
          <p:nvPr/>
        </p:nvPicPr>
        <p:blipFill rotWithShape="1">
          <a:blip r:embed="rId2"/>
          <a:srcRect b="68372"/>
          <a:stretch/>
        </p:blipFill>
        <p:spPr>
          <a:xfrm>
            <a:off x="615265" y="1422820"/>
            <a:ext cx="7412316" cy="1688448"/>
          </a:xfrm>
          <a:prstGeom prst="rect">
            <a:avLst/>
          </a:prstGeom>
        </p:spPr>
      </p:pic>
      <p:pic>
        <p:nvPicPr>
          <p:cNvPr id="9" name="Picture 8"/>
          <p:cNvPicPr>
            <a:picLocks noChangeAspect="1"/>
          </p:cNvPicPr>
          <p:nvPr/>
        </p:nvPicPr>
        <p:blipFill rotWithShape="1">
          <a:blip r:embed="rId2"/>
          <a:srcRect t="67600"/>
          <a:stretch/>
        </p:blipFill>
        <p:spPr>
          <a:xfrm>
            <a:off x="615265" y="4852012"/>
            <a:ext cx="7412316" cy="1729660"/>
          </a:xfrm>
          <a:prstGeom prst="rect">
            <a:avLst/>
          </a:prstGeom>
        </p:spPr>
      </p:pic>
      <p:pic>
        <p:nvPicPr>
          <p:cNvPr id="14" name="Picture 13"/>
          <p:cNvPicPr>
            <a:picLocks noChangeAspect="1"/>
          </p:cNvPicPr>
          <p:nvPr/>
        </p:nvPicPr>
        <p:blipFill rotWithShape="1">
          <a:blip r:embed="rId2"/>
          <a:srcRect t="32208" b="34356"/>
          <a:stretch/>
        </p:blipFill>
        <p:spPr>
          <a:xfrm>
            <a:off x="4270898" y="3089140"/>
            <a:ext cx="7412316" cy="1785000"/>
          </a:xfrm>
          <a:prstGeom prst="rect">
            <a:avLst/>
          </a:prstGeom>
        </p:spPr>
      </p:pic>
    </p:spTree>
    <p:extLst>
      <p:ext uri="{BB962C8B-B14F-4D97-AF65-F5344CB8AC3E}">
        <p14:creationId xmlns:p14="http://schemas.microsoft.com/office/powerpoint/2010/main" val="3862887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476009" y="1723843"/>
            <a:ext cx="2092214" cy="290994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1665"/>
          <a:stretch/>
        </p:blipFill>
        <p:spPr>
          <a:xfrm>
            <a:off x="3625704" y="1722474"/>
            <a:ext cx="5683172" cy="2912683"/>
          </a:xfrm>
          <a:prstGeom prst="rect">
            <a:avLst/>
          </a:prstGeom>
        </p:spPr>
      </p:pic>
      <p:sp>
        <p:nvSpPr>
          <p:cNvPr id="2" name="Title 1"/>
          <p:cNvSpPr>
            <a:spLocks noGrp="1"/>
          </p:cNvSpPr>
          <p:nvPr>
            <p:ph type="title"/>
          </p:nvPr>
        </p:nvSpPr>
        <p:spPr/>
        <p:txBody>
          <a:bodyPr>
            <a:normAutofit/>
          </a:bodyPr>
          <a:lstStyle/>
          <a:p>
            <a:r>
              <a:rPr lang="en-US" sz="3200" dirty="0"/>
              <a:t>(Pilot) experimentation</a:t>
            </a:r>
          </a:p>
        </p:txBody>
      </p:sp>
    </p:spTree>
    <p:extLst>
      <p:ext uri="{BB962C8B-B14F-4D97-AF65-F5344CB8AC3E}">
        <p14:creationId xmlns:p14="http://schemas.microsoft.com/office/powerpoint/2010/main" val="266396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9264" t="16589" r="18178" b="18450"/>
          <a:stretch/>
        </p:blipFill>
        <p:spPr>
          <a:xfrm>
            <a:off x="3817090" y="776176"/>
            <a:ext cx="5720317" cy="4455043"/>
          </a:xfrm>
          <a:prstGeom prst="rect">
            <a:avLst/>
          </a:prstGeom>
        </p:spPr>
      </p:pic>
      <p:sp>
        <p:nvSpPr>
          <p:cNvPr id="11" name="Oval 10"/>
          <p:cNvSpPr/>
          <p:nvPr/>
        </p:nvSpPr>
        <p:spPr>
          <a:xfrm>
            <a:off x="8960823" y="1941569"/>
            <a:ext cx="2190540" cy="82621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Action 2 Knowledge</a:t>
            </a:r>
          </a:p>
        </p:txBody>
      </p:sp>
      <p:pic>
        <p:nvPicPr>
          <p:cNvPr id="5" name="Picture 4"/>
          <p:cNvPicPr>
            <a:picLocks noChangeAspect="1"/>
          </p:cNvPicPr>
          <p:nvPr/>
        </p:nvPicPr>
        <p:blipFill rotWithShape="1">
          <a:blip r:embed="rId3"/>
          <a:srcRect l="22557" t="93907" r="17755"/>
          <a:stretch/>
        </p:blipFill>
        <p:spPr>
          <a:xfrm>
            <a:off x="4571999" y="5327843"/>
            <a:ext cx="4423145" cy="386545"/>
          </a:xfrm>
          <a:prstGeom prst="rect">
            <a:avLst/>
          </a:prstGeom>
        </p:spPr>
      </p:pic>
      <p:sp>
        <p:nvSpPr>
          <p:cNvPr id="9" name="TextBox 8"/>
          <p:cNvSpPr txBox="1"/>
          <p:nvPr/>
        </p:nvSpPr>
        <p:spPr>
          <a:xfrm>
            <a:off x="9146656" y="2062290"/>
            <a:ext cx="2432200" cy="584775"/>
          </a:xfrm>
          <a:prstGeom prst="rect">
            <a:avLst/>
          </a:prstGeom>
          <a:noFill/>
        </p:spPr>
        <p:txBody>
          <a:bodyPr wrap="square" rtlCol="0">
            <a:spAutoFit/>
          </a:bodyPr>
          <a:lstStyle/>
          <a:p>
            <a:r>
              <a:rPr lang="en-US" sz="1600" b="1" dirty="0">
                <a:latin typeface="Bahnschrift SemiBold" panose="020B0502040204020203" pitchFamily="34" charset="0"/>
              </a:rPr>
              <a:t>“Practice-oriented” training manual</a:t>
            </a:r>
          </a:p>
        </p:txBody>
      </p:sp>
      <p:sp>
        <p:nvSpPr>
          <p:cNvPr id="10" name="Curved Down Arrow 9"/>
          <p:cNvSpPr/>
          <p:nvPr/>
        </p:nvSpPr>
        <p:spPr>
          <a:xfrm rot="1569732">
            <a:off x="7575640" y="696613"/>
            <a:ext cx="2839010" cy="8544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8464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023000" y="3502208"/>
            <a:ext cx="1673525" cy="154400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4" name="Title 1">
            <a:extLst>
              <a:ext uri="{FF2B5EF4-FFF2-40B4-BE49-F238E27FC236}">
                <a16:creationId xmlns:a16="http://schemas.microsoft.com/office/drawing/2014/main" id="{5F916204-C9B2-4F79-B3A8-DE13D21AB368}"/>
              </a:ext>
            </a:extLst>
          </p:cNvPr>
          <p:cNvSpPr txBox="1">
            <a:spLocks/>
          </p:cNvSpPr>
          <p:nvPr/>
        </p:nvSpPr>
        <p:spPr>
          <a:xfrm>
            <a:off x="2196889" y="2217420"/>
            <a:ext cx="1241053" cy="362309"/>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fr-CH" sz="2000" b="1" dirty="0">
                <a:latin typeface="Times New Roman" panose="02020603050405020304" pitchFamily="18" charset="0"/>
                <a:cs typeface="Times New Roman" panose="02020603050405020304" pitchFamily="18" charset="0"/>
              </a:rPr>
              <a:t>CLOC K2A 1</a:t>
            </a:r>
          </a:p>
        </p:txBody>
      </p:sp>
      <p:sp>
        <p:nvSpPr>
          <p:cNvPr id="6" name="Title 1">
            <a:extLst>
              <a:ext uri="{FF2B5EF4-FFF2-40B4-BE49-F238E27FC236}">
                <a16:creationId xmlns:a16="http://schemas.microsoft.com/office/drawing/2014/main" id="{5F916204-C9B2-4F79-B3A8-DE13D21AB368}"/>
              </a:ext>
            </a:extLst>
          </p:cNvPr>
          <p:cNvSpPr txBox="1">
            <a:spLocks/>
          </p:cNvSpPr>
          <p:nvPr/>
        </p:nvSpPr>
        <p:spPr>
          <a:xfrm>
            <a:off x="8610813" y="2217420"/>
            <a:ext cx="1241053" cy="362309"/>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fr-CH" sz="2000" b="1" dirty="0">
                <a:latin typeface="Times New Roman" panose="02020603050405020304" pitchFamily="18" charset="0"/>
                <a:cs typeface="Times New Roman" panose="02020603050405020304" pitchFamily="18" charset="0"/>
              </a:rPr>
              <a:t>CLOC K2A 2</a:t>
            </a:r>
          </a:p>
        </p:txBody>
      </p:sp>
      <p:sp>
        <p:nvSpPr>
          <p:cNvPr id="7" name="Down Arrow 6"/>
          <p:cNvSpPr/>
          <p:nvPr/>
        </p:nvSpPr>
        <p:spPr>
          <a:xfrm>
            <a:off x="2695970" y="2683247"/>
            <a:ext cx="327804" cy="742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own Arrow 7"/>
          <p:cNvSpPr/>
          <p:nvPr/>
        </p:nvSpPr>
        <p:spPr>
          <a:xfrm rot="10800000">
            <a:off x="9067437" y="2683246"/>
            <a:ext cx="327804" cy="742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7769160" y="3563789"/>
            <a:ext cx="2924355" cy="140610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oogle Shape;11346;p92"/>
          <p:cNvGrpSpPr/>
          <p:nvPr/>
        </p:nvGrpSpPr>
        <p:grpSpPr>
          <a:xfrm>
            <a:off x="2651790" y="3577093"/>
            <a:ext cx="415357" cy="573782"/>
            <a:chOff x="1333682" y="3344330"/>
            <a:chExt cx="271213" cy="383088"/>
          </a:xfrm>
          <a:solidFill>
            <a:schemeClr val="tx1"/>
          </a:solidFill>
        </p:grpSpPr>
        <p:sp>
          <p:nvSpPr>
            <p:cNvPr id="12" name="Google Shape;11347;p92"/>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348;p92"/>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349;p92"/>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350;p92"/>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51;p92"/>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52;p92"/>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53;p92"/>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54;p92"/>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55;p92"/>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56;p92"/>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57;p92"/>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16535;p105"/>
          <p:cNvGrpSpPr/>
          <p:nvPr/>
        </p:nvGrpSpPr>
        <p:grpSpPr>
          <a:xfrm>
            <a:off x="2596520" y="4274211"/>
            <a:ext cx="487882" cy="556567"/>
            <a:chOff x="-5971525" y="3273750"/>
            <a:chExt cx="292250" cy="290650"/>
          </a:xfrm>
          <a:solidFill>
            <a:schemeClr val="tx1"/>
          </a:solidFill>
        </p:grpSpPr>
        <p:sp>
          <p:nvSpPr>
            <p:cNvPr id="24" name="Google Shape;16536;p10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537;p10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itle 1">
            <a:extLst>
              <a:ext uri="{FF2B5EF4-FFF2-40B4-BE49-F238E27FC236}">
                <a16:creationId xmlns:a16="http://schemas.microsoft.com/office/drawing/2014/main" id="{5F916204-C9B2-4F79-B3A8-DE13D21AB368}"/>
              </a:ext>
            </a:extLst>
          </p:cNvPr>
          <p:cNvSpPr txBox="1">
            <a:spLocks/>
          </p:cNvSpPr>
          <p:nvPr/>
        </p:nvSpPr>
        <p:spPr>
          <a:xfrm>
            <a:off x="8407514" y="4457999"/>
            <a:ext cx="1647646" cy="319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fr-CH" sz="1500" dirty="0">
                <a:latin typeface="Times New Roman" panose="02020603050405020304" pitchFamily="18" charset="0"/>
                <a:cs typeface="Times New Roman" panose="02020603050405020304" pitchFamily="18" charset="0"/>
              </a:rPr>
              <a:t>validation </a:t>
            </a:r>
            <a:r>
              <a:rPr lang="fr-CH" sz="1500" dirty="0" err="1">
                <a:latin typeface="Times New Roman" panose="02020603050405020304" pitchFamily="18" charset="0"/>
                <a:cs typeface="Times New Roman" panose="02020603050405020304" pitchFamily="18" charset="0"/>
              </a:rPr>
              <a:t>space</a:t>
            </a:r>
            <a:endParaRPr lang="fr-CH" sz="1500" dirty="0">
              <a:latin typeface="Times New Roman" panose="02020603050405020304" pitchFamily="18" charset="0"/>
              <a:cs typeface="Times New Roman" panose="02020603050405020304" pitchFamily="18" charset="0"/>
            </a:endParaRPr>
          </a:p>
        </p:txBody>
      </p:sp>
      <p:grpSp>
        <p:nvGrpSpPr>
          <p:cNvPr id="29" name="Google Shape;13994;p96"/>
          <p:cNvGrpSpPr/>
          <p:nvPr/>
        </p:nvGrpSpPr>
        <p:grpSpPr>
          <a:xfrm>
            <a:off x="8925449" y="3920795"/>
            <a:ext cx="611778" cy="496496"/>
            <a:chOff x="4699693" y="2424946"/>
            <a:chExt cx="354336" cy="353984"/>
          </a:xfrm>
          <a:solidFill>
            <a:schemeClr val="tx1"/>
          </a:solidFill>
        </p:grpSpPr>
        <p:sp>
          <p:nvSpPr>
            <p:cNvPr id="30" name="Google Shape;13995;p96"/>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996;p96"/>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p:cNvSpPr>
            <a:spLocks noGrp="1"/>
          </p:cNvSpPr>
          <p:nvPr>
            <p:ph type="title"/>
          </p:nvPr>
        </p:nvSpPr>
        <p:spPr>
          <a:xfrm>
            <a:off x="1097280" y="287199"/>
            <a:ext cx="10058400" cy="1450757"/>
          </a:xfrm>
        </p:spPr>
        <p:txBody>
          <a:bodyPr/>
          <a:lstStyle/>
          <a:p>
            <a:pPr algn="ctr"/>
            <a:r>
              <a:rPr lang="en-US" b="1" dirty="0"/>
              <a:t>Continuum </a:t>
            </a:r>
            <a:endParaRPr lang="en-IN" b="1" dirty="0"/>
          </a:p>
        </p:txBody>
      </p:sp>
      <p:sp>
        <p:nvSpPr>
          <p:cNvPr id="34" name="Right Arrow 33"/>
          <p:cNvSpPr/>
          <p:nvPr/>
        </p:nvSpPr>
        <p:spPr>
          <a:xfrm>
            <a:off x="4208567" y="3749524"/>
            <a:ext cx="3372929" cy="1220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Ethnography 2 Experimentation</a:t>
            </a:r>
            <a:endParaRPr lang="en-IN" dirty="0"/>
          </a:p>
        </p:txBody>
      </p:sp>
      <p:pic>
        <p:nvPicPr>
          <p:cNvPr id="2" name="Picture 1">
            <a:extLst>
              <a:ext uri="{FF2B5EF4-FFF2-40B4-BE49-F238E27FC236}">
                <a16:creationId xmlns:a16="http://schemas.microsoft.com/office/drawing/2014/main" id="{13F235BA-C07E-5ED8-2CCF-7C82D3EE0121}"/>
              </a:ext>
            </a:extLst>
          </p:cNvPr>
          <p:cNvPicPr>
            <a:picLocks noChangeAspect="1"/>
          </p:cNvPicPr>
          <p:nvPr/>
        </p:nvPicPr>
        <p:blipFill>
          <a:blip r:embed="rId2"/>
          <a:stretch>
            <a:fillRect/>
          </a:stretch>
        </p:blipFill>
        <p:spPr>
          <a:xfrm>
            <a:off x="5364480" y="2303130"/>
            <a:ext cx="1241054" cy="1300533"/>
          </a:xfrm>
          <a:prstGeom prst="rect">
            <a:avLst/>
          </a:prstGeom>
        </p:spPr>
      </p:pic>
    </p:spTree>
    <p:extLst>
      <p:ext uri="{BB962C8B-B14F-4D97-AF65-F5344CB8AC3E}">
        <p14:creationId xmlns:p14="http://schemas.microsoft.com/office/powerpoint/2010/main" val="76270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6" grpId="0"/>
      <p:bldP spid="7" grpId="0" animBg="1"/>
      <p:bldP spid="8" grpId="0" animBg="1"/>
      <p:bldP spid="10" grpId="0" animBg="1"/>
      <p:bldP spid="28" grpId="0"/>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824F-9EDE-05F6-E6CF-C003443DD137}"/>
              </a:ext>
            </a:extLst>
          </p:cNvPr>
          <p:cNvSpPr>
            <a:spLocks noGrp="1"/>
          </p:cNvSpPr>
          <p:nvPr>
            <p:ph type="title"/>
          </p:nvPr>
        </p:nvSpPr>
        <p:spPr>
          <a:xfrm>
            <a:off x="838200" y="286297"/>
            <a:ext cx="10515600" cy="1325563"/>
          </a:xfrm>
        </p:spPr>
        <p:txBody>
          <a:bodyPr/>
          <a:lstStyle/>
          <a:p>
            <a:pPr algn="ctr"/>
            <a:r>
              <a:rPr lang="en-US" b="1" dirty="0"/>
              <a:t>The Sundarbans Delta</a:t>
            </a:r>
            <a:endParaRPr lang="en-IN" b="1" dirty="0"/>
          </a:p>
        </p:txBody>
      </p:sp>
      <p:pic>
        <p:nvPicPr>
          <p:cNvPr id="5" name="Picture 4">
            <a:extLst>
              <a:ext uri="{FF2B5EF4-FFF2-40B4-BE49-F238E27FC236}">
                <a16:creationId xmlns:a16="http://schemas.microsoft.com/office/drawing/2014/main" id="{D7EC039A-073C-E21E-BABD-BABE8309E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710" y="1338437"/>
            <a:ext cx="9212580" cy="5166360"/>
          </a:xfrm>
          <a:prstGeom prst="rect">
            <a:avLst/>
          </a:prstGeom>
        </p:spPr>
      </p:pic>
      <p:sp>
        <p:nvSpPr>
          <p:cNvPr id="28" name="TextBox 27">
            <a:extLst>
              <a:ext uri="{FF2B5EF4-FFF2-40B4-BE49-F238E27FC236}">
                <a16:creationId xmlns:a16="http://schemas.microsoft.com/office/drawing/2014/main" id="{9E785F6E-7855-6D43-BDE8-E697CB7DBFA0}"/>
              </a:ext>
            </a:extLst>
          </p:cNvPr>
          <p:cNvSpPr txBox="1"/>
          <p:nvPr/>
        </p:nvSpPr>
        <p:spPr>
          <a:xfrm>
            <a:off x="7008794" y="3367832"/>
            <a:ext cx="1174830" cy="246221"/>
          </a:xfrm>
          <a:prstGeom prst="rect">
            <a:avLst/>
          </a:prstGeom>
          <a:noFill/>
        </p:spPr>
        <p:txBody>
          <a:bodyPr wrap="square" rtlCol="0">
            <a:spAutoFit/>
          </a:bodyPr>
          <a:lstStyle/>
          <a:p>
            <a:r>
              <a:rPr lang="en-US" sz="1000" dirty="0" err="1">
                <a:solidFill>
                  <a:schemeClr val="bg2"/>
                </a:solidFill>
              </a:rPr>
              <a:t>Kumirmari</a:t>
            </a:r>
            <a:r>
              <a:rPr lang="en-US" sz="1000" dirty="0">
                <a:solidFill>
                  <a:schemeClr val="bg2"/>
                </a:solidFill>
              </a:rPr>
              <a:t> </a:t>
            </a:r>
          </a:p>
        </p:txBody>
      </p:sp>
      <p:sp>
        <p:nvSpPr>
          <p:cNvPr id="45" name="TextBox 44">
            <a:extLst>
              <a:ext uri="{FF2B5EF4-FFF2-40B4-BE49-F238E27FC236}">
                <a16:creationId xmlns:a16="http://schemas.microsoft.com/office/drawing/2014/main" id="{891F2C78-C76E-FBE6-87BB-496FD97EE623}"/>
              </a:ext>
            </a:extLst>
          </p:cNvPr>
          <p:cNvSpPr txBox="1"/>
          <p:nvPr/>
        </p:nvSpPr>
        <p:spPr>
          <a:xfrm>
            <a:off x="7271547" y="6111550"/>
            <a:ext cx="1448858" cy="369332"/>
          </a:xfrm>
          <a:prstGeom prst="rect">
            <a:avLst/>
          </a:prstGeom>
          <a:noFill/>
        </p:spPr>
        <p:txBody>
          <a:bodyPr wrap="none" rtlCol="0">
            <a:spAutoFit/>
          </a:bodyPr>
          <a:lstStyle/>
          <a:p>
            <a:r>
              <a:rPr lang="en-US" dirty="0"/>
              <a:t>Bay of Bengal</a:t>
            </a:r>
          </a:p>
        </p:txBody>
      </p:sp>
      <p:cxnSp>
        <p:nvCxnSpPr>
          <p:cNvPr id="48" name="Straight Arrow Connector 47">
            <a:extLst>
              <a:ext uri="{FF2B5EF4-FFF2-40B4-BE49-F238E27FC236}">
                <a16:creationId xmlns:a16="http://schemas.microsoft.com/office/drawing/2014/main" id="{93085756-A83F-2522-1AB9-1E913BE7EBD8}"/>
              </a:ext>
            </a:extLst>
          </p:cNvPr>
          <p:cNvCxnSpPr>
            <a:cxnSpLocks/>
          </p:cNvCxnSpPr>
          <p:nvPr/>
        </p:nvCxnSpPr>
        <p:spPr>
          <a:xfrm rot="10800000">
            <a:off x="10346738" y="1686912"/>
            <a:ext cx="0" cy="365692"/>
          </a:xfrm>
          <a:prstGeom prst="straightConnector1">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6BB6619-CDBA-67C5-B347-354526A7258D}"/>
              </a:ext>
            </a:extLst>
          </p:cNvPr>
          <p:cNvSpPr txBox="1"/>
          <p:nvPr/>
        </p:nvSpPr>
        <p:spPr>
          <a:xfrm>
            <a:off x="10179865" y="1390472"/>
            <a:ext cx="333746" cy="369332"/>
          </a:xfrm>
          <a:prstGeom prst="rect">
            <a:avLst/>
          </a:prstGeom>
          <a:noFill/>
        </p:spPr>
        <p:txBody>
          <a:bodyPr wrap="none" rtlCol="0">
            <a:spAutoFit/>
          </a:bodyPr>
          <a:lstStyle/>
          <a:p>
            <a:r>
              <a:rPr lang="en-US" dirty="0">
                <a:solidFill>
                  <a:schemeClr val="bg1"/>
                </a:solidFill>
              </a:rPr>
              <a:t>N</a:t>
            </a:r>
          </a:p>
        </p:txBody>
      </p:sp>
      <p:sp>
        <p:nvSpPr>
          <p:cNvPr id="51" name="TextBox 50">
            <a:extLst>
              <a:ext uri="{FF2B5EF4-FFF2-40B4-BE49-F238E27FC236}">
                <a16:creationId xmlns:a16="http://schemas.microsoft.com/office/drawing/2014/main" id="{982D8382-B016-E5A0-307C-6F2BC36A6B0F}"/>
              </a:ext>
            </a:extLst>
          </p:cNvPr>
          <p:cNvSpPr txBox="1"/>
          <p:nvPr/>
        </p:nvSpPr>
        <p:spPr>
          <a:xfrm>
            <a:off x="1897347" y="1475021"/>
            <a:ext cx="909223" cy="276999"/>
          </a:xfrm>
          <a:prstGeom prst="rect">
            <a:avLst/>
          </a:prstGeom>
          <a:noFill/>
        </p:spPr>
        <p:txBody>
          <a:bodyPr wrap="none" rtlCol="0">
            <a:spAutoFit/>
          </a:bodyPr>
          <a:lstStyle/>
          <a:p>
            <a:r>
              <a:rPr lang="en-US" sz="1200" dirty="0">
                <a:solidFill>
                  <a:schemeClr val="bg1"/>
                </a:solidFill>
              </a:rPr>
              <a:t>AILA (2009)</a:t>
            </a:r>
          </a:p>
        </p:txBody>
      </p:sp>
      <p:sp>
        <p:nvSpPr>
          <p:cNvPr id="52" name="TextBox 51">
            <a:extLst>
              <a:ext uri="{FF2B5EF4-FFF2-40B4-BE49-F238E27FC236}">
                <a16:creationId xmlns:a16="http://schemas.microsoft.com/office/drawing/2014/main" id="{413F2EF4-E248-5A87-668F-318D9F320ADD}"/>
              </a:ext>
            </a:extLst>
          </p:cNvPr>
          <p:cNvSpPr txBox="1"/>
          <p:nvPr/>
        </p:nvSpPr>
        <p:spPr>
          <a:xfrm>
            <a:off x="1888803" y="1700063"/>
            <a:ext cx="1120820" cy="276999"/>
          </a:xfrm>
          <a:prstGeom prst="rect">
            <a:avLst/>
          </a:prstGeom>
          <a:noFill/>
        </p:spPr>
        <p:txBody>
          <a:bodyPr wrap="none" rtlCol="0">
            <a:spAutoFit/>
          </a:bodyPr>
          <a:lstStyle/>
          <a:p>
            <a:r>
              <a:rPr lang="en-US" sz="1200" dirty="0">
                <a:solidFill>
                  <a:schemeClr val="bg1"/>
                </a:solidFill>
              </a:rPr>
              <a:t>BULBUL (2019)</a:t>
            </a:r>
          </a:p>
        </p:txBody>
      </p:sp>
      <p:sp>
        <p:nvSpPr>
          <p:cNvPr id="53" name="TextBox 52">
            <a:extLst>
              <a:ext uri="{FF2B5EF4-FFF2-40B4-BE49-F238E27FC236}">
                <a16:creationId xmlns:a16="http://schemas.microsoft.com/office/drawing/2014/main" id="{C3E73984-16B9-E291-CF1D-9B3B60733FD8}"/>
              </a:ext>
            </a:extLst>
          </p:cNvPr>
          <p:cNvSpPr txBox="1"/>
          <p:nvPr/>
        </p:nvSpPr>
        <p:spPr>
          <a:xfrm>
            <a:off x="1889875" y="1929406"/>
            <a:ext cx="1213794" cy="276999"/>
          </a:xfrm>
          <a:prstGeom prst="rect">
            <a:avLst/>
          </a:prstGeom>
          <a:noFill/>
        </p:spPr>
        <p:txBody>
          <a:bodyPr wrap="none" rtlCol="0">
            <a:spAutoFit/>
          </a:bodyPr>
          <a:lstStyle/>
          <a:p>
            <a:r>
              <a:rPr lang="en-US" sz="1200" dirty="0">
                <a:solidFill>
                  <a:schemeClr val="bg1"/>
                </a:solidFill>
              </a:rPr>
              <a:t>AMPHAN (2020)</a:t>
            </a:r>
          </a:p>
        </p:txBody>
      </p:sp>
      <p:grpSp>
        <p:nvGrpSpPr>
          <p:cNvPr id="7" name="Group 6">
            <a:extLst>
              <a:ext uri="{FF2B5EF4-FFF2-40B4-BE49-F238E27FC236}">
                <a16:creationId xmlns:a16="http://schemas.microsoft.com/office/drawing/2014/main" id="{2D3E7CCB-09C8-9D06-BDF7-0C40A0CB619E}"/>
              </a:ext>
            </a:extLst>
          </p:cNvPr>
          <p:cNvGrpSpPr/>
          <p:nvPr/>
        </p:nvGrpSpPr>
        <p:grpSpPr>
          <a:xfrm>
            <a:off x="2348405" y="1565253"/>
            <a:ext cx="7346823" cy="5196840"/>
            <a:chOff x="2344870" y="1559836"/>
            <a:chExt cx="7346823" cy="5196840"/>
          </a:xfrm>
        </p:grpSpPr>
        <p:pic>
          <p:nvPicPr>
            <p:cNvPr id="17" name="Picture 16">
              <a:extLst>
                <a:ext uri="{FF2B5EF4-FFF2-40B4-BE49-F238E27FC236}">
                  <a16:creationId xmlns:a16="http://schemas.microsoft.com/office/drawing/2014/main" id="{A8B37660-9898-D34F-DB8A-4134BAB2C4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8311" y="2581075"/>
              <a:ext cx="5616000" cy="4047896"/>
            </a:xfrm>
            <a:prstGeom prst="rect">
              <a:avLst/>
            </a:prstGeom>
          </p:spPr>
        </p:pic>
        <p:pic>
          <p:nvPicPr>
            <p:cNvPr id="4" name="Picture 3">
              <a:extLst>
                <a:ext uri="{FF2B5EF4-FFF2-40B4-BE49-F238E27FC236}">
                  <a16:creationId xmlns:a16="http://schemas.microsoft.com/office/drawing/2014/main" id="{5650A497-C4D7-BE35-28A1-848FAADE26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4870" y="1559836"/>
              <a:ext cx="7346823" cy="5196840"/>
            </a:xfrm>
            <a:prstGeom prst="rect">
              <a:avLst/>
            </a:prstGeom>
          </p:spPr>
        </p:pic>
      </p:grpSp>
      <p:sp>
        <p:nvSpPr>
          <p:cNvPr id="54" name="TextBox 53">
            <a:extLst>
              <a:ext uri="{FF2B5EF4-FFF2-40B4-BE49-F238E27FC236}">
                <a16:creationId xmlns:a16="http://schemas.microsoft.com/office/drawing/2014/main" id="{1E4D6715-205D-361C-8906-CE4BF26D125B}"/>
              </a:ext>
            </a:extLst>
          </p:cNvPr>
          <p:cNvSpPr txBox="1"/>
          <p:nvPr/>
        </p:nvSpPr>
        <p:spPr>
          <a:xfrm>
            <a:off x="1884861" y="2162153"/>
            <a:ext cx="941091" cy="276999"/>
          </a:xfrm>
          <a:prstGeom prst="rect">
            <a:avLst/>
          </a:prstGeom>
          <a:noFill/>
        </p:spPr>
        <p:txBody>
          <a:bodyPr wrap="none" rtlCol="0">
            <a:spAutoFit/>
          </a:bodyPr>
          <a:lstStyle/>
          <a:p>
            <a:r>
              <a:rPr lang="en-US" sz="1200" dirty="0">
                <a:solidFill>
                  <a:schemeClr val="bg1"/>
                </a:solidFill>
              </a:rPr>
              <a:t>YAAS (2021)</a:t>
            </a:r>
          </a:p>
        </p:txBody>
      </p:sp>
      <p:sp>
        <p:nvSpPr>
          <p:cNvPr id="6" name="Rectangle 5">
            <a:extLst>
              <a:ext uri="{FF2B5EF4-FFF2-40B4-BE49-F238E27FC236}">
                <a16:creationId xmlns:a16="http://schemas.microsoft.com/office/drawing/2014/main" id="{3714C795-3535-8666-6233-7236BA5D8A63}"/>
              </a:ext>
            </a:extLst>
          </p:cNvPr>
          <p:cNvSpPr/>
          <p:nvPr/>
        </p:nvSpPr>
        <p:spPr>
          <a:xfrm>
            <a:off x="1741402" y="1539353"/>
            <a:ext cx="155945" cy="147559"/>
          </a:xfrm>
          <a:prstGeom prst="rect">
            <a:avLst/>
          </a:prstGeom>
          <a:solidFill>
            <a:srgbClr val="A7CE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75607F9-4D0B-0C7F-75EB-F98EB1D94216}"/>
              </a:ext>
            </a:extLst>
          </p:cNvPr>
          <p:cNvGrpSpPr/>
          <p:nvPr/>
        </p:nvGrpSpPr>
        <p:grpSpPr>
          <a:xfrm>
            <a:off x="2098408" y="1567705"/>
            <a:ext cx="7684926" cy="5196840"/>
            <a:chOff x="2098408" y="1567705"/>
            <a:chExt cx="7684926" cy="5196840"/>
          </a:xfrm>
        </p:grpSpPr>
        <p:pic>
          <p:nvPicPr>
            <p:cNvPr id="21" name="Picture 20">
              <a:extLst>
                <a:ext uri="{FF2B5EF4-FFF2-40B4-BE49-F238E27FC236}">
                  <a16:creationId xmlns:a16="http://schemas.microsoft.com/office/drawing/2014/main" id="{AB03CC72-9C57-1332-368E-1A4C2E2A407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892758" y="2968007"/>
              <a:ext cx="5040000" cy="3636000"/>
            </a:xfrm>
            <a:prstGeom prst="rect">
              <a:avLst/>
            </a:prstGeom>
          </p:spPr>
        </p:pic>
        <p:pic>
          <p:nvPicPr>
            <p:cNvPr id="9" name="Picture 8">
              <a:extLst>
                <a:ext uri="{FF2B5EF4-FFF2-40B4-BE49-F238E27FC236}">
                  <a16:creationId xmlns:a16="http://schemas.microsoft.com/office/drawing/2014/main" id="{78F1614F-7FE8-EF2B-06C2-223648BC6D74}"/>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2098408" y="1567705"/>
              <a:ext cx="7684926" cy="5196840"/>
            </a:xfrm>
            <a:prstGeom prst="rect">
              <a:avLst/>
            </a:prstGeom>
          </p:spPr>
        </p:pic>
      </p:grpSp>
      <p:sp>
        <p:nvSpPr>
          <p:cNvPr id="11" name="Rectangle 10">
            <a:extLst>
              <a:ext uri="{FF2B5EF4-FFF2-40B4-BE49-F238E27FC236}">
                <a16:creationId xmlns:a16="http://schemas.microsoft.com/office/drawing/2014/main" id="{13FF4215-9481-A33A-3320-86131ED31109}"/>
              </a:ext>
            </a:extLst>
          </p:cNvPr>
          <p:cNvSpPr/>
          <p:nvPr/>
        </p:nvSpPr>
        <p:spPr>
          <a:xfrm>
            <a:off x="1744954" y="1748457"/>
            <a:ext cx="155945" cy="147559"/>
          </a:xfrm>
          <a:prstGeom prst="rect">
            <a:avLst/>
          </a:prstGeom>
          <a:solidFill>
            <a:srgbClr val="EBF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C71B867-EB38-24B6-93F8-3B7708F6F7DF}"/>
              </a:ext>
            </a:extLst>
          </p:cNvPr>
          <p:cNvGrpSpPr/>
          <p:nvPr/>
        </p:nvGrpSpPr>
        <p:grpSpPr>
          <a:xfrm>
            <a:off x="2292121" y="1360125"/>
            <a:ext cx="7772400" cy="5497875"/>
            <a:chOff x="2292121" y="1360125"/>
            <a:chExt cx="7772400" cy="5497875"/>
          </a:xfrm>
        </p:grpSpPr>
        <p:pic>
          <p:nvPicPr>
            <p:cNvPr id="23" name="Picture 22">
              <a:extLst>
                <a:ext uri="{FF2B5EF4-FFF2-40B4-BE49-F238E27FC236}">
                  <a16:creationId xmlns:a16="http://schemas.microsoft.com/office/drawing/2014/main" id="{3821D1FF-AB98-27C6-DB8A-1FF114C02811}"/>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370758" y="2284042"/>
              <a:ext cx="6084000" cy="4356000"/>
            </a:xfrm>
            <a:prstGeom prst="rect">
              <a:avLst/>
            </a:prstGeom>
          </p:spPr>
        </p:pic>
        <p:pic>
          <p:nvPicPr>
            <p:cNvPr id="16" name="Picture 15">
              <a:extLst>
                <a:ext uri="{FF2B5EF4-FFF2-40B4-BE49-F238E27FC236}">
                  <a16:creationId xmlns:a16="http://schemas.microsoft.com/office/drawing/2014/main" id="{AE5DC04C-7B4B-2AB6-2CB0-4C5905FDE5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92121" y="1360125"/>
              <a:ext cx="7772400" cy="5497875"/>
            </a:xfrm>
            <a:prstGeom prst="rect">
              <a:avLst/>
            </a:prstGeom>
          </p:spPr>
        </p:pic>
      </p:grpSp>
      <p:sp>
        <p:nvSpPr>
          <p:cNvPr id="20" name="Rectangle 19">
            <a:extLst>
              <a:ext uri="{FF2B5EF4-FFF2-40B4-BE49-F238E27FC236}">
                <a16:creationId xmlns:a16="http://schemas.microsoft.com/office/drawing/2014/main" id="{D3AF03E9-28B7-EC38-C2DA-1C335E6D7286}"/>
              </a:ext>
            </a:extLst>
          </p:cNvPr>
          <p:cNvSpPr/>
          <p:nvPr/>
        </p:nvSpPr>
        <p:spPr>
          <a:xfrm>
            <a:off x="1748506" y="1991229"/>
            <a:ext cx="155945" cy="147559"/>
          </a:xfrm>
          <a:prstGeom prst="rect">
            <a:avLst/>
          </a:prstGeom>
          <a:solidFill>
            <a:srgbClr val="FFD3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5E7C2AD-8E27-2DE8-7759-D8CB8E92D2E1}"/>
              </a:ext>
            </a:extLst>
          </p:cNvPr>
          <p:cNvGrpSpPr/>
          <p:nvPr/>
        </p:nvGrpSpPr>
        <p:grpSpPr>
          <a:xfrm>
            <a:off x="2460758" y="1618955"/>
            <a:ext cx="7203824" cy="5039360"/>
            <a:chOff x="2460758" y="1618955"/>
            <a:chExt cx="7203824" cy="5039360"/>
          </a:xfrm>
        </p:grpSpPr>
        <p:pic>
          <p:nvPicPr>
            <p:cNvPr id="27" name="Picture 26">
              <a:extLst>
                <a:ext uri="{FF2B5EF4-FFF2-40B4-BE49-F238E27FC236}">
                  <a16:creationId xmlns:a16="http://schemas.microsoft.com/office/drawing/2014/main" id="{BB7ABD9C-5C43-AF3A-862D-18195AC77BD4}"/>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2460758" y="2424627"/>
              <a:ext cx="5904000" cy="4212000"/>
            </a:xfrm>
            <a:prstGeom prst="rect">
              <a:avLst/>
            </a:prstGeom>
          </p:spPr>
        </p:pic>
        <p:pic>
          <p:nvPicPr>
            <p:cNvPr id="26" name="Picture 25">
              <a:extLst>
                <a:ext uri="{FF2B5EF4-FFF2-40B4-BE49-F238E27FC236}">
                  <a16:creationId xmlns:a16="http://schemas.microsoft.com/office/drawing/2014/main" id="{8E65852A-D2E7-C6A3-B3DE-7AB4D861A2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40390" y="1618955"/>
              <a:ext cx="7124192" cy="5039360"/>
            </a:xfrm>
            <a:prstGeom prst="rect">
              <a:avLst/>
            </a:prstGeom>
          </p:spPr>
        </p:pic>
      </p:grpSp>
      <p:sp>
        <p:nvSpPr>
          <p:cNvPr id="31" name="Rectangle 30">
            <a:extLst>
              <a:ext uri="{FF2B5EF4-FFF2-40B4-BE49-F238E27FC236}">
                <a16:creationId xmlns:a16="http://schemas.microsoft.com/office/drawing/2014/main" id="{357A405B-1653-2F5B-EC0E-DF1426ED7B4B}"/>
              </a:ext>
            </a:extLst>
          </p:cNvPr>
          <p:cNvSpPr/>
          <p:nvPr/>
        </p:nvSpPr>
        <p:spPr>
          <a:xfrm>
            <a:off x="1748500" y="2228299"/>
            <a:ext cx="155945" cy="147559"/>
          </a:xfrm>
          <a:prstGeom prst="rect">
            <a:avLst/>
          </a:prstGeom>
          <a:solidFill>
            <a:srgbClr val="C28A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26B477B-A1FC-E39F-E45A-D5FBFF87C552}"/>
              </a:ext>
            </a:extLst>
          </p:cNvPr>
          <p:cNvSpPr txBox="1"/>
          <p:nvPr/>
        </p:nvSpPr>
        <p:spPr>
          <a:xfrm>
            <a:off x="7323981" y="2357726"/>
            <a:ext cx="1174830" cy="246221"/>
          </a:xfrm>
          <a:prstGeom prst="rect">
            <a:avLst/>
          </a:prstGeom>
          <a:noFill/>
        </p:spPr>
        <p:txBody>
          <a:bodyPr wrap="square" rtlCol="0">
            <a:spAutoFit/>
          </a:bodyPr>
          <a:lstStyle/>
          <a:p>
            <a:r>
              <a:rPr lang="en-US" sz="1000" dirty="0" err="1">
                <a:solidFill>
                  <a:schemeClr val="bg2"/>
                </a:solidFill>
              </a:rPr>
              <a:t>Assasuni</a:t>
            </a:r>
            <a:r>
              <a:rPr lang="en-US" sz="1000" dirty="0">
                <a:solidFill>
                  <a:schemeClr val="bg2"/>
                </a:solidFill>
              </a:rPr>
              <a:t> </a:t>
            </a:r>
          </a:p>
        </p:txBody>
      </p:sp>
      <p:pic>
        <p:nvPicPr>
          <p:cNvPr id="34" name="Graphic 33" descr="Marker with solid fill">
            <a:extLst>
              <a:ext uri="{FF2B5EF4-FFF2-40B4-BE49-F238E27FC236}">
                <a16:creationId xmlns:a16="http://schemas.microsoft.com/office/drawing/2014/main" id="{6434F9C0-7E01-D1EA-6722-3A04F1DF2BC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74936" y="3373967"/>
            <a:ext cx="211666" cy="211666"/>
          </a:xfrm>
          <a:prstGeom prst="rect">
            <a:avLst/>
          </a:prstGeom>
        </p:spPr>
      </p:pic>
      <p:pic>
        <p:nvPicPr>
          <p:cNvPr id="36" name="Graphic 35" descr="Marker with solid fill">
            <a:extLst>
              <a:ext uri="{FF2B5EF4-FFF2-40B4-BE49-F238E27FC236}">
                <a16:creationId xmlns:a16="http://schemas.microsoft.com/office/drawing/2014/main" id="{3587BCC0-ACBF-BCAB-B1DA-1F8D4A8A479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61628" y="2238789"/>
            <a:ext cx="224573" cy="224573"/>
          </a:xfrm>
          <a:prstGeom prst="rect">
            <a:avLst/>
          </a:prstGeom>
        </p:spPr>
      </p:pic>
      <p:sp>
        <p:nvSpPr>
          <p:cNvPr id="37" name="TextBox 36">
            <a:extLst>
              <a:ext uri="{FF2B5EF4-FFF2-40B4-BE49-F238E27FC236}">
                <a16:creationId xmlns:a16="http://schemas.microsoft.com/office/drawing/2014/main" id="{670588EC-F46F-E73B-9F65-FBB0BECF9A78}"/>
              </a:ext>
            </a:extLst>
          </p:cNvPr>
          <p:cNvSpPr txBox="1"/>
          <p:nvPr/>
        </p:nvSpPr>
        <p:spPr>
          <a:xfrm>
            <a:off x="3905172" y="3585633"/>
            <a:ext cx="2094874" cy="461665"/>
          </a:xfrm>
          <a:prstGeom prst="rect">
            <a:avLst/>
          </a:prstGeom>
          <a:noFill/>
        </p:spPr>
        <p:txBody>
          <a:bodyPr wrap="square" rtlCol="0">
            <a:spAutoFit/>
          </a:bodyPr>
          <a:lstStyle/>
          <a:p>
            <a:pPr algn="ctr"/>
            <a:r>
              <a:rPr lang="en-IN" sz="1200" b="0" i="0" u="none" strike="noStrike" dirty="0">
                <a:solidFill>
                  <a:schemeClr val="accent4">
                    <a:lumMod val="60000"/>
                    <a:lumOff val="40000"/>
                  </a:schemeClr>
                </a:solidFill>
                <a:effectLst/>
                <a:latin typeface="Google Sans"/>
              </a:rPr>
              <a:t>Sundarbans Biosphere Reserve</a:t>
            </a:r>
          </a:p>
          <a:p>
            <a:pPr algn="ctr"/>
            <a:r>
              <a:rPr lang="en-IN" sz="1200" b="0" i="0" u="none" strike="noStrike" dirty="0">
                <a:solidFill>
                  <a:schemeClr val="accent4">
                    <a:lumMod val="60000"/>
                    <a:lumOff val="40000"/>
                  </a:schemeClr>
                </a:solidFill>
                <a:effectLst/>
                <a:latin typeface="Google Sans"/>
              </a:rPr>
              <a:t> (India)</a:t>
            </a:r>
            <a:endParaRPr lang="en-US" sz="1200" dirty="0">
              <a:solidFill>
                <a:schemeClr val="accent4">
                  <a:lumMod val="60000"/>
                  <a:lumOff val="40000"/>
                </a:schemeClr>
              </a:solidFill>
            </a:endParaRPr>
          </a:p>
        </p:txBody>
      </p:sp>
      <p:sp>
        <p:nvSpPr>
          <p:cNvPr id="41" name="TextBox 40">
            <a:extLst>
              <a:ext uri="{FF2B5EF4-FFF2-40B4-BE49-F238E27FC236}">
                <a16:creationId xmlns:a16="http://schemas.microsoft.com/office/drawing/2014/main" id="{EE72BAD7-2EA4-ADF7-C2B0-0F5DD82F147D}"/>
              </a:ext>
            </a:extLst>
          </p:cNvPr>
          <p:cNvSpPr txBox="1"/>
          <p:nvPr/>
        </p:nvSpPr>
        <p:spPr>
          <a:xfrm>
            <a:off x="7948626" y="3585632"/>
            <a:ext cx="1929505" cy="461665"/>
          </a:xfrm>
          <a:prstGeom prst="rect">
            <a:avLst/>
          </a:prstGeom>
          <a:noFill/>
        </p:spPr>
        <p:txBody>
          <a:bodyPr wrap="square">
            <a:spAutoFit/>
          </a:bodyPr>
          <a:lstStyle/>
          <a:p>
            <a:pPr algn="ctr"/>
            <a:r>
              <a:rPr lang="en-IN" sz="1200" b="0" i="0" u="none" strike="noStrike" dirty="0">
                <a:solidFill>
                  <a:schemeClr val="accent4">
                    <a:lumMod val="60000"/>
                    <a:lumOff val="40000"/>
                  </a:schemeClr>
                </a:solidFill>
                <a:effectLst/>
                <a:latin typeface="Google Sans"/>
              </a:rPr>
              <a:t>Sundarbans </a:t>
            </a:r>
            <a:r>
              <a:rPr lang="en-IN" sz="1200" dirty="0">
                <a:solidFill>
                  <a:schemeClr val="accent4">
                    <a:lumMod val="60000"/>
                    <a:lumOff val="40000"/>
                  </a:schemeClr>
                </a:solidFill>
                <a:latin typeface="Google Sans"/>
              </a:rPr>
              <a:t>Reserve Forest</a:t>
            </a:r>
          </a:p>
          <a:p>
            <a:pPr algn="ctr"/>
            <a:r>
              <a:rPr lang="en-IN" sz="1200" dirty="0">
                <a:solidFill>
                  <a:schemeClr val="accent4">
                    <a:lumMod val="60000"/>
                    <a:lumOff val="40000"/>
                  </a:schemeClr>
                </a:solidFill>
                <a:latin typeface="Google Sans"/>
              </a:rPr>
              <a:t> (Bangladesh) </a:t>
            </a:r>
            <a:endParaRPr lang="en-US" sz="1200" dirty="0">
              <a:solidFill>
                <a:schemeClr val="accent4">
                  <a:lumMod val="60000"/>
                  <a:lumOff val="40000"/>
                </a:schemeClr>
              </a:solidFill>
            </a:endParaRPr>
          </a:p>
        </p:txBody>
      </p:sp>
    </p:spTree>
    <p:extLst>
      <p:ext uri="{BB962C8B-B14F-4D97-AF65-F5344CB8AC3E}">
        <p14:creationId xmlns:p14="http://schemas.microsoft.com/office/powerpoint/2010/main" val="247928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linds(horizontal)">
                                      <p:cBhvr>
                                        <p:cTn id="10" dur="500"/>
                                        <p:tgtEl>
                                          <p:spTgt spid="5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linds(horizontal)">
                                      <p:cBhvr>
                                        <p:cTn id="18" dur="500"/>
                                        <p:tgtEl>
                                          <p:spTgt spid="5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linds(horizontal)">
                                      <p:cBhvr>
                                        <p:cTn id="21" dur="500"/>
                                        <p:tgtEl>
                                          <p:spTgt spid="11"/>
                                        </p:tgtEl>
                                      </p:cBhvr>
                                    </p:animEffect>
                                  </p:childTnLst>
                                </p:cTn>
                              </p:par>
                              <p:par>
                                <p:cTn id="22" presetID="3"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linds(horizontal)">
                                      <p:cBhvr>
                                        <p:cTn id="32" dur="500"/>
                                        <p:tgtEl>
                                          <p:spTgt spid="53"/>
                                        </p:tgtEl>
                                      </p:cBhvr>
                                    </p:animEffect>
                                  </p:childTnLst>
                                </p:cTn>
                              </p:par>
                              <p:par>
                                <p:cTn id="33" presetID="3" presetClass="entr" presetSubtype="1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linds(horizontal)">
                                      <p:cBhvr>
                                        <p:cTn id="40" dur="500"/>
                                        <p:tgtEl>
                                          <p:spTgt spid="31"/>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blinds(horizontal)">
                                      <p:cBhvr>
                                        <p:cTn id="43" dur="500"/>
                                        <p:tgtEl>
                                          <p:spTgt spid="54"/>
                                        </p:tgtEl>
                                      </p:cBhvr>
                                    </p:animEffect>
                                  </p:childTnLst>
                                </p:cTn>
                              </p:par>
                              <p:par>
                                <p:cTn id="44" presetID="3" presetClass="entr" presetSubtype="1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linds(horizontal)">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1" grpId="0"/>
      <p:bldP spid="52" grpId="0"/>
      <p:bldP spid="53" grpId="0"/>
      <p:bldP spid="54" grpId="0"/>
      <p:bldP spid="6" grpId="0" animBg="1"/>
      <p:bldP spid="11" grpId="0" animBg="1"/>
      <p:bldP spid="20" grpId="0" animBg="1"/>
      <p:bldP spid="31" grpId="0" animBg="1"/>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916204-C9B2-4F79-B3A8-DE13D21AB368}"/>
              </a:ext>
            </a:extLst>
          </p:cNvPr>
          <p:cNvSpPr txBox="1">
            <a:spLocks/>
          </p:cNvSpPr>
          <p:nvPr/>
        </p:nvSpPr>
        <p:spPr>
          <a:xfrm>
            <a:off x="1097280" y="2001323"/>
            <a:ext cx="10058400" cy="191506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fr-CH" sz="2000" b="1" dirty="0">
              <a:latin typeface="Times New Roman" panose="02020603050405020304" pitchFamily="18" charset="0"/>
              <a:cs typeface="Times New Roman" panose="02020603050405020304" pitchFamily="18" charset="0"/>
            </a:endParaRPr>
          </a:p>
        </p:txBody>
      </p:sp>
      <p:sp>
        <p:nvSpPr>
          <p:cNvPr id="34" name="Oval 33"/>
          <p:cNvSpPr/>
          <p:nvPr/>
        </p:nvSpPr>
        <p:spPr>
          <a:xfrm>
            <a:off x="9836329" y="3268407"/>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E</a:t>
            </a:r>
            <a:endParaRPr lang="en-IN" dirty="0"/>
          </a:p>
        </p:txBody>
      </p:sp>
      <p:grpSp>
        <p:nvGrpSpPr>
          <p:cNvPr id="40" name="Google Shape;14658;p101"/>
          <p:cNvGrpSpPr/>
          <p:nvPr/>
        </p:nvGrpSpPr>
        <p:grpSpPr>
          <a:xfrm>
            <a:off x="8064205" y="2251030"/>
            <a:ext cx="491341" cy="528336"/>
            <a:chOff x="946175" y="3619500"/>
            <a:chExt cx="296975" cy="293825"/>
          </a:xfrm>
          <a:solidFill>
            <a:schemeClr val="accent5">
              <a:lumMod val="40000"/>
              <a:lumOff val="60000"/>
            </a:schemeClr>
          </a:solidFill>
        </p:grpSpPr>
        <p:sp>
          <p:nvSpPr>
            <p:cNvPr id="41" name="Google Shape;14659;p10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660;p10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661;p10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662;p10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663;p10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664;p10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3891;p99"/>
          <p:cNvGrpSpPr/>
          <p:nvPr/>
        </p:nvGrpSpPr>
        <p:grpSpPr>
          <a:xfrm>
            <a:off x="10047989" y="2247643"/>
            <a:ext cx="537146" cy="517017"/>
            <a:chOff x="6234950" y="3255925"/>
            <a:chExt cx="483250" cy="397200"/>
          </a:xfrm>
          <a:solidFill>
            <a:schemeClr val="accent5">
              <a:lumMod val="40000"/>
              <a:lumOff val="60000"/>
            </a:schemeClr>
          </a:solidFill>
        </p:grpSpPr>
        <p:sp>
          <p:nvSpPr>
            <p:cNvPr id="48" name="Google Shape;13892;p9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13893;p9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13894;p9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13895;p9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13896;p9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 name="Google Shape;13897;p9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 name="Google Shape;15815;p103"/>
          <p:cNvGrpSpPr/>
          <p:nvPr/>
        </p:nvGrpSpPr>
        <p:grpSpPr>
          <a:xfrm>
            <a:off x="3713493" y="2194681"/>
            <a:ext cx="502801" cy="558234"/>
            <a:chOff x="-47154800" y="3569100"/>
            <a:chExt cx="300100" cy="300100"/>
          </a:xfrm>
          <a:solidFill>
            <a:schemeClr val="accent5">
              <a:lumMod val="40000"/>
              <a:lumOff val="60000"/>
            </a:schemeClr>
          </a:solidFill>
        </p:grpSpPr>
        <p:sp>
          <p:nvSpPr>
            <p:cNvPr id="55" name="Google Shape;15816;p10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817;p10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818;p10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819;p10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820;p10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821;p10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4606;p101"/>
          <p:cNvGrpSpPr/>
          <p:nvPr/>
        </p:nvGrpSpPr>
        <p:grpSpPr>
          <a:xfrm>
            <a:off x="5983604" y="2247643"/>
            <a:ext cx="459181" cy="486275"/>
            <a:chOff x="583100" y="3982600"/>
            <a:chExt cx="296175" cy="296175"/>
          </a:xfrm>
          <a:solidFill>
            <a:schemeClr val="accent5">
              <a:lumMod val="40000"/>
              <a:lumOff val="60000"/>
            </a:schemeClr>
          </a:solidFill>
        </p:grpSpPr>
        <p:sp>
          <p:nvSpPr>
            <p:cNvPr id="62" name="Google Shape;14607;p10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608;p10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609;p10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610;p10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611;p10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612;p10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613;p10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5755;p103"/>
          <p:cNvGrpSpPr/>
          <p:nvPr/>
        </p:nvGrpSpPr>
        <p:grpSpPr>
          <a:xfrm>
            <a:off x="1502162" y="2190746"/>
            <a:ext cx="434816" cy="426010"/>
            <a:chOff x="-47524975" y="3569100"/>
            <a:chExt cx="300875" cy="299925"/>
          </a:xfrm>
          <a:solidFill>
            <a:schemeClr val="accent4">
              <a:lumMod val="20000"/>
              <a:lumOff val="80000"/>
            </a:schemeClr>
          </a:solidFill>
        </p:grpSpPr>
        <p:sp>
          <p:nvSpPr>
            <p:cNvPr id="70" name="Google Shape;15756;p10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757;p10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758;p10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759;p10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760;p10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grpFill/>
            <a:ln>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Oval 3">
            <a:extLst>
              <a:ext uri="{FF2B5EF4-FFF2-40B4-BE49-F238E27FC236}">
                <a16:creationId xmlns:a16="http://schemas.microsoft.com/office/drawing/2014/main" id="{C23D49DB-340A-EC5C-BF53-F8A06715A735}"/>
              </a:ext>
            </a:extLst>
          </p:cNvPr>
          <p:cNvSpPr/>
          <p:nvPr/>
        </p:nvSpPr>
        <p:spPr>
          <a:xfrm>
            <a:off x="1172423" y="3233112"/>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a:t>
            </a:r>
            <a:endParaRPr lang="en-IN" sz="3600" b="1" dirty="0">
              <a:solidFill>
                <a:schemeClr val="tx1"/>
              </a:solidFill>
            </a:endParaRPr>
          </a:p>
        </p:txBody>
      </p:sp>
      <p:sp>
        <p:nvSpPr>
          <p:cNvPr id="6" name="Oval 5">
            <a:extLst>
              <a:ext uri="{FF2B5EF4-FFF2-40B4-BE49-F238E27FC236}">
                <a16:creationId xmlns:a16="http://schemas.microsoft.com/office/drawing/2014/main" id="{8201BF15-7F9F-6E2A-2437-ED42CDBF0CB8}"/>
              </a:ext>
            </a:extLst>
          </p:cNvPr>
          <p:cNvSpPr/>
          <p:nvPr/>
        </p:nvSpPr>
        <p:spPr>
          <a:xfrm>
            <a:off x="3421042" y="3233112"/>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
            </a:r>
            <a:endParaRPr lang="en-IN" sz="3600" b="1" dirty="0">
              <a:solidFill>
                <a:schemeClr val="tx1"/>
              </a:solidFill>
            </a:endParaRPr>
          </a:p>
        </p:txBody>
      </p:sp>
      <p:sp>
        <p:nvSpPr>
          <p:cNvPr id="8" name="Oval 7">
            <a:extLst>
              <a:ext uri="{FF2B5EF4-FFF2-40B4-BE49-F238E27FC236}">
                <a16:creationId xmlns:a16="http://schemas.microsoft.com/office/drawing/2014/main" id="{B35E15AA-E073-53A1-79FF-06C4D322261E}"/>
              </a:ext>
            </a:extLst>
          </p:cNvPr>
          <p:cNvSpPr/>
          <p:nvPr/>
        </p:nvSpPr>
        <p:spPr>
          <a:xfrm>
            <a:off x="5600649" y="3233112"/>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
            </a:r>
            <a:endParaRPr lang="en-IN" sz="3600" b="1" dirty="0">
              <a:solidFill>
                <a:schemeClr val="tx1"/>
              </a:solidFill>
            </a:endParaRPr>
          </a:p>
        </p:txBody>
      </p:sp>
      <p:sp>
        <p:nvSpPr>
          <p:cNvPr id="9" name="Oval 8">
            <a:extLst>
              <a:ext uri="{FF2B5EF4-FFF2-40B4-BE49-F238E27FC236}">
                <a16:creationId xmlns:a16="http://schemas.microsoft.com/office/drawing/2014/main" id="{B1837E9E-F0A7-4E61-4A05-55E04AEDE0CE}"/>
              </a:ext>
            </a:extLst>
          </p:cNvPr>
          <p:cNvSpPr/>
          <p:nvPr/>
        </p:nvSpPr>
        <p:spPr>
          <a:xfrm>
            <a:off x="7780256" y="3268407"/>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a:t>
            </a:r>
            <a:endParaRPr lang="en-IN" sz="3600" b="1" dirty="0">
              <a:solidFill>
                <a:schemeClr val="tx1"/>
              </a:solidFill>
            </a:endParaRPr>
          </a:p>
        </p:txBody>
      </p:sp>
      <p:sp>
        <p:nvSpPr>
          <p:cNvPr id="10" name="Rounded Rectangle 1">
            <a:extLst>
              <a:ext uri="{FF2B5EF4-FFF2-40B4-BE49-F238E27FC236}">
                <a16:creationId xmlns:a16="http://schemas.microsoft.com/office/drawing/2014/main" id="{7EA08C21-F48F-C56E-A4E8-ABE6ADD5282F}"/>
              </a:ext>
            </a:extLst>
          </p:cNvPr>
          <p:cNvSpPr/>
          <p:nvPr/>
        </p:nvSpPr>
        <p:spPr>
          <a:xfrm>
            <a:off x="888995" y="4454180"/>
            <a:ext cx="1638351" cy="6093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Analysis</a:t>
            </a:r>
            <a:endParaRPr lang="en-IN" b="1" dirty="0"/>
          </a:p>
        </p:txBody>
      </p:sp>
      <p:sp>
        <p:nvSpPr>
          <p:cNvPr id="12" name="Rounded Rectangle 1">
            <a:extLst>
              <a:ext uri="{FF2B5EF4-FFF2-40B4-BE49-F238E27FC236}">
                <a16:creationId xmlns:a16="http://schemas.microsoft.com/office/drawing/2014/main" id="{BCD473A7-E09A-7E71-3B18-808C39549B0E}"/>
              </a:ext>
            </a:extLst>
          </p:cNvPr>
          <p:cNvSpPr/>
          <p:nvPr/>
        </p:nvSpPr>
        <p:spPr>
          <a:xfrm>
            <a:off x="3162221" y="4447902"/>
            <a:ext cx="1592659" cy="6155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Design</a:t>
            </a:r>
            <a:endParaRPr lang="en-IN" b="1" dirty="0"/>
          </a:p>
        </p:txBody>
      </p:sp>
      <p:sp>
        <p:nvSpPr>
          <p:cNvPr id="13" name="Rounded Rectangle 1">
            <a:extLst>
              <a:ext uri="{FF2B5EF4-FFF2-40B4-BE49-F238E27FC236}">
                <a16:creationId xmlns:a16="http://schemas.microsoft.com/office/drawing/2014/main" id="{F5DD3FCC-E8E3-080A-A816-D223B2C1F925}"/>
              </a:ext>
            </a:extLst>
          </p:cNvPr>
          <p:cNvSpPr/>
          <p:nvPr/>
        </p:nvSpPr>
        <p:spPr>
          <a:xfrm>
            <a:off x="5389755" y="4447902"/>
            <a:ext cx="1592659" cy="6155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Development</a:t>
            </a:r>
            <a:endParaRPr lang="en-IN" b="1" dirty="0"/>
          </a:p>
        </p:txBody>
      </p:sp>
      <p:sp>
        <p:nvSpPr>
          <p:cNvPr id="14" name="Rounded Rectangle 1">
            <a:extLst>
              <a:ext uri="{FF2B5EF4-FFF2-40B4-BE49-F238E27FC236}">
                <a16:creationId xmlns:a16="http://schemas.microsoft.com/office/drawing/2014/main" id="{905BE980-AF09-9480-2368-4754610C0B7C}"/>
              </a:ext>
            </a:extLst>
          </p:cNvPr>
          <p:cNvSpPr/>
          <p:nvPr/>
        </p:nvSpPr>
        <p:spPr>
          <a:xfrm>
            <a:off x="7434409" y="4474316"/>
            <a:ext cx="1823891" cy="6348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implementation</a:t>
            </a:r>
            <a:endParaRPr lang="en-IN" b="1" dirty="0"/>
          </a:p>
        </p:txBody>
      </p:sp>
      <p:sp>
        <p:nvSpPr>
          <p:cNvPr id="15" name="Rounded Rectangle 1">
            <a:extLst>
              <a:ext uri="{FF2B5EF4-FFF2-40B4-BE49-F238E27FC236}">
                <a16:creationId xmlns:a16="http://schemas.microsoft.com/office/drawing/2014/main" id="{D059C0BB-DCDB-7956-7106-40F99B4C06A3}"/>
              </a:ext>
            </a:extLst>
          </p:cNvPr>
          <p:cNvSpPr/>
          <p:nvPr/>
        </p:nvSpPr>
        <p:spPr>
          <a:xfrm>
            <a:off x="9495619" y="4466696"/>
            <a:ext cx="1823891" cy="6348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t>Evaluation</a:t>
            </a:r>
            <a:endParaRPr lang="en-IN" b="1" dirty="0"/>
          </a:p>
        </p:txBody>
      </p:sp>
      <p:sp>
        <p:nvSpPr>
          <p:cNvPr id="22" name="Arrow: Right 21">
            <a:extLst>
              <a:ext uri="{FF2B5EF4-FFF2-40B4-BE49-F238E27FC236}">
                <a16:creationId xmlns:a16="http://schemas.microsoft.com/office/drawing/2014/main" id="{2E683AE9-6DE4-9AF7-2B24-1E964A57DB25}"/>
              </a:ext>
            </a:extLst>
          </p:cNvPr>
          <p:cNvSpPr/>
          <p:nvPr/>
        </p:nvSpPr>
        <p:spPr>
          <a:xfrm>
            <a:off x="2377440" y="3429000"/>
            <a:ext cx="851056" cy="60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8FB54AB6-A635-8F6D-DFB2-F2DDAF654369}"/>
              </a:ext>
            </a:extLst>
          </p:cNvPr>
          <p:cNvSpPr/>
          <p:nvPr/>
        </p:nvSpPr>
        <p:spPr>
          <a:xfrm>
            <a:off x="4626059" y="3439542"/>
            <a:ext cx="851056" cy="60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Arrow: Right 23">
            <a:extLst>
              <a:ext uri="{FF2B5EF4-FFF2-40B4-BE49-F238E27FC236}">
                <a16:creationId xmlns:a16="http://schemas.microsoft.com/office/drawing/2014/main" id="{02258D0A-8D8D-78A2-6360-4E1C72568219}"/>
              </a:ext>
            </a:extLst>
          </p:cNvPr>
          <p:cNvSpPr/>
          <p:nvPr/>
        </p:nvSpPr>
        <p:spPr>
          <a:xfrm>
            <a:off x="6721478" y="3420206"/>
            <a:ext cx="851056" cy="60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EF99A22E-1CDF-A321-4895-C320EC48A9F3}"/>
              </a:ext>
            </a:extLst>
          </p:cNvPr>
          <p:cNvSpPr/>
          <p:nvPr/>
        </p:nvSpPr>
        <p:spPr>
          <a:xfrm>
            <a:off x="8878115" y="3432520"/>
            <a:ext cx="851056" cy="60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038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22" grpId="0" animBg="1"/>
      <p:bldP spid="23" grpId="0" animBg="1"/>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916204-C9B2-4F79-B3A8-DE13D21AB368}"/>
              </a:ext>
            </a:extLst>
          </p:cNvPr>
          <p:cNvSpPr txBox="1">
            <a:spLocks/>
          </p:cNvSpPr>
          <p:nvPr/>
        </p:nvSpPr>
        <p:spPr>
          <a:xfrm>
            <a:off x="1265978" y="2130046"/>
            <a:ext cx="10058400" cy="191506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fr-CH" sz="2000" b="1" dirty="0">
              <a:latin typeface="Times New Roman" panose="02020603050405020304" pitchFamily="18" charset="0"/>
              <a:cs typeface="Times New Roman" panose="02020603050405020304" pitchFamily="18" charset="0"/>
            </a:endParaRPr>
          </a:p>
        </p:txBody>
      </p:sp>
      <p:sp>
        <p:nvSpPr>
          <p:cNvPr id="29" name="Oval 28"/>
          <p:cNvSpPr/>
          <p:nvPr/>
        </p:nvSpPr>
        <p:spPr>
          <a:xfrm>
            <a:off x="1355493" y="2130748"/>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a:t>
            </a:r>
            <a:endParaRPr lang="en-IN" sz="3600" b="1" dirty="0">
              <a:solidFill>
                <a:schemeClr val="tx1"/>
              </a:solidFill>
            </a:endParaRPr>
          </a:p>
        </p:txBody>
      </p:sp>
      <p:sp>
        <p:nvSpPr>
          <p:cNvPr id="2" name="Rounded Rectangle 1"/>
          <p:cNvSpPr/>
          <p:nvPr/>
        </p:nvSpPr>
        <p:spPr>
          <a:xfrm>
            <a:off x="1053756" y="3635356"/>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feasibility mapping</a:t>
            </a:r>
            <a:endParaRPr lang="en-IN" dirty="0"/>
          </a:p>
        </p:txBody>
      </p:sp>
      <p:sp>
        <p:nvSpPr>
          <p:cNvPr id="76" name="Oval 75"/>
          <p:cNvSpPr/>
          <p:nvPr/>
        </p:nvSpPr>
        <p:spPr>
          <a:xfrm>
            <a:off x="3604112" y="2130748"/>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
            </a:r>
            <a:endParaRPr lang="en-IN" sz="3600" b="1" dirty="0">
              <a:solidFill>
                <a:schemeClr val="tx1"/>
              </a:solidFill>
            </a:endParaRPr>
          </a:p>
        </p:txBody>
      </p:sp>
      <p:sp>
        <p:nvSpPr>
          <p:cNvPr id="77" name="Rounded Rectangle 76"/>
          <p:cNvSpPr/>
          <p:nvPr/>
        </p:nvSpPr>
        <p:spPr>
          <a:xfrm>
            <a:off x="3275960" y="3635356"/>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streamlining</a:t>
            </a:r>
            <a:endParaRPr lang="en-IN" dirty="0"/>
          </a:p>
        </p:txBody>
      </p:sp>
      <p:sp>
        <p:nvSpPr>
          <p:cNvPr id="86" name="Oval 85"/>
          <p:cNvSpPr/>
          <p:nvPr/>
        </p:nvSpPr>
        <p:spPr>
          <a:xfrm>
            <a:off x="5783719" y="2130748"/>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
            </a:r>
            <a:endParaRPr lang="en-IN" sz="3600" b="1" dirty="0">
              <a:solidFill>
                <a:schemeClr val="tx1"/>
              </a:solidFill>
            </a:endParaRPr>
          </a:p>
        </p:txBody>
      </p:sp>
      <p:sp>
        <p:nvSpPr>
          <p:cNvPr id="87" name="Rounded Rectangle 86"/>
          <p:cNvSpPr/>
          <p:nvPr/>
        </p:nvSpPr>
        <p:spPr>
          <a:xfrm>
            <a:off x="5446941" y="3635356"/>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template (implementation logistics)</a:t>
            </a:r>
            <a:endParaRPr lang="en-IN" sz="1600" dirty="0"/>
          </a:p>
        </p:txBody>
      </p:sp>
      <p:sp>
        <p:nvSpPr>
          <p:cNvPr id="6" name="Arrow: Right 5">
            <a:extLst>
              <a:ext uri="{FF2B5EF4-FFF2-40B4-BE49-F238E27FC236}">
                <a16:creationId xmlns:a16="http://schemas.microsoft.com/office/drawing/2014/main" id="{B11B5937-510F-A8B7-12AE-7BD14C39EF74}"/>
              </a:ext>
            </a:extLst>
          </p:cNvPr>
          <p:cNvSpPr/>
          <p:nvPr/>
        </p:nvSpPr>
        <p:spPr>
          <a:xfrm>
            <a:off x="2558417" y="2263723"/>
            <a:ext cx="851056" cy="60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1FECBAA3-4A03-5E02-C6E5-C97D9DED001C}"/>
              </a:ext>
            </a:extLst>
          </p:cNvPr>
          <p:cNvSpPr/>
          <p:nvPr/>
        </p:nvSpPr>
        <p:spPr>
          <a:xfrm>
            <a:off x="4807036" y="2274265"/>
            <a:ext cx="851056" cy="60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63106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P spid="76" grpId="0" animBg="1"/>
      <p:bldP spid="77" grpId="0" animBg="1"/>
      <p:bldP spid="86" grpId="0" animBg="1"/>
      <p:bldP spid="87" grpId="0" animBg="1"/>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0694" t="13478" r="34803" b="5425"/>
          <a:stretch/>
        </p:blipFill>
        <p:spPr>
          <a:xfrm>
            <a:off x="1009018" y="288126"/>
            <a:ext cx="5219253" cy="5940608"/>
          </a:xfrm>
          <a:prstGeom prst="rect">
            <a:avLst/>
          </a:prstGeom>
        </p:spPr>
      </p:pic>
      <p:pic>
        <p:nvPicPr>
          <p:cNvPr id="8" name="Picture 7"/>
          <p:cNvPicPr>
            <a:picLocks noChangeAspect="1"/>
          </p:cNvPicPr>
          <p:nvPr/>
        </p:nvPicPr>
        <p:blipFill rotWithShape="1">
          <a:blip r:embed="rId3"/>
          <a:srcRect l="37081" t="12944" r="38839" b="23784"/>
          <a:stretch/>
        </p:blipFill>
        <p:spPr>
          <a:xfrm>
            <a:off x="6228271" y="288126"/>
            <a:ext cx="5089585" cy="6003680"/>
          </a:xfrm>
          <a:prstGeom prst="rect">
            <a:avLst/>
          </a:prstGeom>
        </p:spPr>
      </p:pic>
    </p:spTree>
    <p:extLst>
      <p:ext uri="{BB962C8B-B14F-4D97-AF65-F5344CB8AC3E}">
        <p14:creationId xmlns:p14="http://schemas.microsoft.com/office/powerpoint/2010/main" val="100799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916204-C9B2-4F79-B3A8-DE13D21AB368}"/>
              </a:ext>
            </a:extLst>
          </p:cNvPr>
          <p:cNvSpPr txBox="1">
            <a:spLocks/>
          </p:cNvSpPr>
          <p:nvPr/>
        </p:nvSpPr>
        <p:spPr>
          <a:xfrm>
            <a:off x="1265978" y="2130046"/>
            <a:ext cx="10058400" cy="191506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fr-CH" sz="2000" b="1" dirty="0">
              <a:latin typeface="Times New Roman" panose="02020603050405020304" pitchFamily="18" charset="0"/>
              <a:cs typeface="Times New Roman" panose="02020603050405020304" pitchFamily="18" charset="0"/>
            </a:endParaRPr>
          </a:p>
        </p:txBody>
      </p:sp>
      <p:sp>
        <p:nvSpPr>
          <p:cNvPr id="29" name="Oval 28"/>
          <p:cNvSpPr/>
          <p:nvPr/>
        </p:nvSpPr>
        <p:spPr>
          <a:xfrm>
            <a:off x="1355493" y="2130748"/>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a:t>
            </a:r>
            <a:endParaRPr lang="en-IN" sz="3600" b="1" dirty="0">
              <a:solidFill>
                <a:schemeClr val="tx1"/>
              </a:solidFill>
            </a:endParaRPr>
          </a:p>
        </p:txBody>
      </p:sp>
      <p:sp>
        <p:nvSpPr>
          <p:cNvPr id="2" name="Rounded Rectangle 1"/>
          <p:cNvSpPr/>
          <p:nvPr/>
        </p:nvSpPr>
        <p:spPr>
          <a:xfrm>
            <a:off x="1053756" y="3635356"/>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feasibility mapping</a:t>
            </a:r>
            <a:endParaRPr lang="en-IN" dirty="0"/>
          </a:p>
        </p:txBody>
      </p:sp>
      <p:sp>
        <p:nvSpPr>
          <p:cNvPr id="76" name="Oval 75"/>
          <p:cNvSpPr/>
          <p:nvPr/>
        </p:nvSpPr>
        <p:spPr>
          <a:xfrm>
            <a:off x="3604112" y="2130748"/>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
            </a:r>
            <a:endParaRPr lang="en-IN" sz="3600" b="1" dirty="0">
              <a:solidFill>
                <a:schemeClr val="tx1"/>
              </a:solidFill>
            </a:endParaRPr>
          </a:p>
        </p:txBody>
      </p:sp>
      <p:sp>
        <p:nvSpPr>
          <p:cNvPr id="77" name="Rounded Rectangle 76"/>
          <p:cNvSpPr/>
          <p:nvPr/>
        </p:nvSpPr>
        <p:spPr>
          <a:xfrm>
            <a:off x="3275960" y="3635356"/>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streamlining</a:t>
            </a:r>
            <a:endParaRPr lang="en-IN" dirty="0"/>
          </a:p>
        </p:txBody>
      </p:sp>
      <p:sp>
        <p:nvSpPr>
          <p:cNvPr id="86" name="Oval 85"/>
          <p:cNvSpPr/>
          <p:nvPr/>
        </p:nvSpPr>
        <p:spPr>
          <a:xfrm>
            <a:off x="5783719" y="2130748"/>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
            </a:r>
            <a:endParaRPr lang="en-IN" sz="3600" b="1" dirty="0">
              <a:solidFill>
                <a:schemeClr val="tx1"/>
              </a:solidFill>
            </a:endParaRPr>
          </a:p>
        </p:txBody>
      </p:sp>
      <p:sp>
        <p:nvSpPr>
          <p:cNvPr id="87" name="Rounded Rectangle 86"/>
          <p:cNvSpPr/>
          <p:nvPr/>
        </p:nvSpPr>
        <p:spPr>
          <a:xfrm>
            <a:off x="5446941" y="3635356"/>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template (implementation logistics)</a:t>
            </a:r>
            <a:endParaRPr lang="en-IN" sz="1600" dirty="0"/>
          </a:p>
        </p:txBody>
      </p:sp>
      <p:sp>
        <p:nvSpPr>
          <p:cNvPr id="88" name="Oval 87"/>
          <p:cNvSpPr/>
          <p:nvPr/>
        </p:nvSpPr>
        <p:spPr>
          <a:xfrm>
            <a:off x="7963326" y="2166043"/>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a:t>
            </a:r>
            <a:endParaRPr lang="en-IN" sz="3600" b="1" dirty="0">
              <a:solidFill>
                <a:schemeClr val="tx1"/>
              </a:solidFill>
            </a:endParaRPr>
          </a:p>
        </p:txBody>
      </p:sp>
      <p:sp>
        <p:nvSpPr>
          <p:cNvPr id="90" name="Rounded Rectangle 89"/>
          <p:cNvSpPr/>
          <p:nvPr/>
        </p:nvSpPr>
        <p:spPr>
          <a:xfrm>
            <a:off x="7661056" y="3635356"/>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validation space (activation)</a:t>
            </a:r>
            <a:endParaRPr lang="en-IN" sz="1600" dirty="0"/>
          </a:p>
        </p:txBody>
      </p:sp>
      <p:sp>
        <p:nvSpPr>
          <p:cNvPr id="3" name="Arrow: Right 2">
            <a:extLst>
              <a:ext uri="{FF2B5EF4-FFF2-40B4-BE49-F238E27FC236}">
                <a16:creationId xmlns:a16="http://schemas.microsoft.com/office/drawing/2014/main" id="{3EC8E724-2D5D-BC55-B40B-324C50049C04}"/>
              </a:ext>
            </a:extLst>
          </p:cNvPr>
          <p:cNvSpPr/>
          <p:nvPr/>
        </p:nvSpPr>
        <p:spPr>
          <a:xfrm>
            <a:off x="2594610" y="2263140"/>
            <a:ext cx="754380" cy="666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Right 3">
            <a:extLst>
              <a:ext uri="{FF2B5EF4-FFF2-40B4-BE49-F238E27FC236}">
                <a16:creationId xmlns:a16="http://schemas.microsoft.com/office/drawing/2014/main" id="{A33CDEBD-33ED-01C5-ADBB-6F87209F3549}"/>
              </a:ext>
            </a:extLst>
          </p:cNvPr>
          <p:cNvSpPr/>
          <p:nvPr/>
        </p:nvSpPr>
        <p:spPr>
          <a:xfrm>
            <a:off x="4843229" y="2273682"/>
            <a:ext cx="754380" cy="666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Arrow: Right 4">
            <a:extLst>
              <a:ext uri="{FF2B5EF4-FFF2-40B4-BE49-F238E27FC236}">
                <a16:creationId xmlns:a16="http://schemas.microsoft.com/office/drawing/2014/main" id="{0BEC5731-9CD2-748D-95E7-B53EBB476338}"/>
              </a:ext>
            </a:extLst>
          </p:cNvPr>
          <p:cNvSpPr/>
          <p:nvPr/>
        </p:nvSpPr>
        <p:spPr>
          <a:xfrm>
            <a:off x="6938648" y="2254346"/>
            <a:ext cx="754380" cy="666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572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0"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098" y="105380"/>
            <a:ext cx="4308725" cy="258919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9680" y="2171567"/>
            <a:ext cx="4343401" cy="268510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2424" y="3807806"/>
            <a:ext cx="4240306" cy="2385172"/>
          </a:xfrm>
          <a:prstGeom prst="rect">
            <a:avLst/>
          </a:prstGeom>
        </p:spPr>
      </p:pic>
    </p:spTree>
    <p:extLst>
      <p:ext uri="{BB962C8B-B14F-4D97-AF65-F5344CB8AC3E}">
        <p14:creationId xmlns:p14="http://schemas.microsoft.com/office/powerpoint/2010/main" val="246986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916204-C9B2-4F79-B3A8-DE13D21AB368}"/>
              </a:ext>
            </a:extLst>
          </p:cNvPr>
          <p:cNvSpPr txBox="1">
            <a:spLocks/>
          </p:cNvSpPr>
          <p:nvPr/>
        </p:nvSpPr>
        <p:spPr>
          <a:xfrm>
            <a:off x="1265978" y="2130046"/>
            <a:ext cx="10058400" cy="191506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fr-CH" sz="2000" b="1" dirty="0">
              <a:latin typeface="Times New Roman" panose="02020603050405020304" pitchFamily="18" charset="0"/>
              <a:cs typeface="Times New Roman" panose="02020603050405020304" pitchFamily="18" charset="0"/>
            </a:endParaRPr>
          </a:p>
        </p:txBody>
      </p:sp>
      <p:sp>
        <p:nvSpPr>
          <p:cNvPr id="29" name="Oval 28"/>
          <p:cNvSpPr/>
          <p:nvPr/>
        </p:nvSpPr>
        <p:spPr>
          <a:xfrm>
            <a:off x="1313160" y="1261760"/>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A</a:t>
            </a:r>
            <a:endParaRPr lang="en-IN" sz="3600" b="1" dirty="0">
              <a:solidFill>
                <a:schemeClr val="tx1"/>
              </a:solidFill>
            </a:endParaRPr>
          </a:p>
        </p:txBody>
      </p:sp>
      <p:sp>
        <p:nvSpPr>
          <p:cNvPr id="2" name="Rounded Rectangle 1"/>
          <p:cNvSpPr/>
          <p:nvPr/>
        </p:nvSpPr>
        <p:spPr>
          <a:xfrm>
            <a:off x="1011423" y="2766368"/>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feasibility mapping</a:t>
            </a:r>
            <a:endParaRPr lang="en-IN" dirty="0"/>
          </a:p>
        </p:txBody>
      </p:sp>
      <p:sp>
        <p:nvSpPr>
          <p:cNvPr id="76" name="Oval 75"/>
          <p:cNvSpPr/>
          <p:nvPr/>
        </p:nvSpPr>
        <p:spPr>
          <a:xfrm>
            <a:off x="3561779" y="1261760"/>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
            </a:r>
            <a:endParaRPr lang="en-IN" sz="3600" b="1" dirty="0">
              <a:solidFill>
                <a:schemeClr val="tx1"/>
              </a:solidFill>
            </a:endParaRPr>
          </a:p>
        </p:txBody>
      </p:sp>
      <p:sp>
        <p:nvSpPr>
          <p:cNvPr id="77" name="Rounded Rectangle 76"/>
          <p:cNvSpPr/>
          <p:nvPr/>
        </p:nvSpPr>
        <p:spPr>
          <a:xfrm>
            <a:off x="3233627" y="2766368"/>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streamlining</a:t>
            </a:r>
            <a:endParaRPr lang="en-IN" dirty="0"/>
          </a:p>
        </p:txBody>
      </p:sp>
      <p:sp>
        <p:nvSpPr>
          <p:cNvPr id="86" name="Oval 85"/>
          <p:cNvSpPr/>
          <p:nvPr/>
        </p:nvSpPr>
        <p:spPr>
          <a:xfrm>
            <a:off x="5741386" y="1261760"/>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
            </a:r>
            <a:endParaRPr lang="en-IN" sz="3600" b="1" dirty="0">
              <a:solidFill>
                <a:schemeClr val="tx1"/>
              </a:solidFill>
            </a:endParaRPr>
          </a:p>
        </p:txBody>
      </p:sp>
      <p:sp>
        <p:nvSpPr>
          <p:cNvPr id="87" name="Rounded Rectangle 86"/>
          <p:cNvSpPr/>
          <p:nvPr/>
        </p:nvSpPr>
        <p:spPr>
          <a:xfrm>
            <a:off x="5404608" y="2766368"/>
            <a:ext cx="1664257" cy="81951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template (implementation logistics)</a:t>
            </a:r>
            <a:endParaRPr lang="en-IN" sz="1600" dirty="0"/>
          </a:p>
        </p:txBody>
      </p:sp>
      <p:sp>
        <p:nvSpPr>
          <p:cNvPr id="88" name="Oval 87"/>
          <p:cNvSpPr/>
          <p:nvPr/>
        </p:nvSpPr>
        <p:spPr>
          <a:xfrm>
            <a:off x="7920993" y="1297055"/>
            <a:ext cx="990702" cy="912909"/>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I</a:t>
            </a:r>
            <a:endParaRPr lang="en-IN" sz="3600" b="1" dirty="0">
              <a:solidFill>
                <a:schemeClr val="tx1"/>
              </a:solidFill>
            </a:endParaRPr>
          </a:p>
        </p:txBody>
      </p:sp>
      <p:sp>
        <p:nvSpPr>
          <p:cNvPr id="90" name="Rounded Rectangle 89"/>
          <p:cNvSpPr/>
          <p:nvPr/>
        </p:nvSpPr>
        <p:spPr>
          <a:xfrm>
            <a:off x="7618723" y="2766368"/>
            <a:ext cx="1664257" cy="819510"/>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validation space (activation)</a:t>
            </a:r>
            <a:endParaRPr lang="en-IN" sz="1600" dirty="0"/>
          </a:p>
        </p:txBody>
      </p:sp>
      <p:sp>
        <p:nvSpPr>
          <p:cNvPr id="91" name="Oval 90"/>
          <p:cNvSpPr/>
          <p:nvPr/>
        </p:nvSpPr>
        <p:spPr>
          <a:xfrm>
            <a:off x="10333676" y="2096344"/>
            <a:ext cx="990702" cy="912909"/>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b="1" dirty="0">
                <a:solidFill>
                  <a:schemeClr val="tx1"/>
                </a:solidFill>
              </a:rPr>
              <a:t>E</a:t>
            </a:r>
            <a:endParaRPr lang="en-IN" sz="3600" b="1" dirty="0">
              <a:solidFill>
                <a:schemeClr val="tx1"/>
              </a:solidFill>
            </a:endParaRPr>
          </a:p>
        </p:txBody>
      </p:sp>
      <p:sp>
        <p:nvSpPr>
          <p:cNvPr id="4" name="Right Arrow 3"/>
          <p:cNvSpPr/>
          <p:nvPr/>
        </p:nvSpPr>
        <p:spPr>
          <a:xfrm>
            <a:off x="1011423" y="2130046"/>
            <a:ext cx="9241710" cy="71475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co-involved enforcement and monitoring mechanisms</a:t>
            </a:r>
            <a:endParaRPr lang="en-IN" dirty="0"/>
          </a:p>
        </p:txBody>
      </p:sp>
      <p:sp>
        <p:nvSpPr>
          <p:cNvPr id="3" name="Down Arrow 2"/>
          <p:cNvSpPr/>
          <p:nvPr/>
        </p:nvSpPr>
        <p:spPr>
          <a:xfrm rot="1667290">
            <a:off x="10161088" y="3080579"/>
            <a:ext cx="448574" cy="782097"/>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3E7120C9-86BB-2A43-CE19-502B6809CC7F}"/>
              </a:ext>
            </a:extLst>
          </p:cNvPr>
          <p:cNvGrpSpPr/>
          <p:nvPr/>
        </p:nvGrpSpPr>
        <p:grpSpPr>
          <a:xfrm>
            <a:off x="6499412" y="4025090"/>
            <a:ext cx="4034117" cy="1721352"/>
            <a:chOff x="6499412" y="4025090"/>
            <a:chExt cx="4034117" cy="1721352"/>
          </a:xfrm>
        </p:grpSpPr>
        <p:sp>
          <p:nvSpPr>
            <p:cNvPr id="9" name="Rectangle: Rounded Corners 8">
              <a:extLst>
                <a:ext uri="{FF2B5EF4-FFF2-40B4-BE49-F238E27FC236}">
                  <a16:creationId xmlns:a16="http://schemas.microsoft.com/office/drawing/2014/main" id="{B4D03AD4-E03F-CC4C-245D-810696A11F41}"/>
                </a:ext>
              </a:extLst>
            </p:cNvPr>
            <p:cNvSpPr/>
            <p:nvPr/>
          </p:nvSpPr>
          <p:spPr>
            <a:xfrm>
              <a:off x="6499412" y="4025090"/>
              <a:ext cx="4034117" cy="172135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oogle Shape;11346;p92"/>
            <p:cNvGrpSpPr/>
            <p:nvPr/>
          </p:nvGrpSpPr>
          <p:grpSpPr>
            <a:xfrm>
              <a:off x="6750018" y="4148058"/>
              <a:ext cx="1100230" cy="1336925"/>
              <a:chOff x="1333682" y="3344330"/>
              <a:chExt cx="271213" cy="383088"/>
            </a:xfrm>
            <a:solidFill>
              <a:schemeClr val="tx1"/>
            </a:solidFill>
          </p:grpSpPr>
          <p:sp>
            <p:nvSpPr>
              <p:cNvPr id="14" name="Google Shape;11347;p92"/>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348;p92"/>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49;p92"/>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50;p92"/>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51;p92"/>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52;p92"/>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53;p92"/>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54;p92"/>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55;p92"/>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56;p92"/>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57;p92"/>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ight Arrow 4"/>
            <p:cNvSpPr/>
            <p:nvPr/>
          </p:nvSpPr>
          <p:spPr>
            <a:xfrm>
              <a:off x="8052092" y="4677366"/>
              <a:ext cx="536127" cy="419667"/>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35AD9F96-1811-7D8D-69B7-15C7810ABCEF}"/>
                </a:ext>
              </a:extLst>
            </p:cNvPr>
            <p:cNvPicPr>
              <a:picLocks noChangeAspect="1"/>
            </p:cNvPicPr>
            <p:nvPr/>
          </p:nvPicPr>
          <p:blipFill>
            <a:blip r:embed="rId2"/>
            <a:stretch>
              <a:fillRect/>
            </a:stretch>
          </p:blipFill>
          <p:spPr>
            <a:xfrm>
              <a:off x="8716717" y="4078813"/>
              <a:ext cx="1589739" cy="1511277"/>
            </a:xfrm>
            <a:prstGeom prst="rect">
              <a:avLst/>
            </a:prstGeom>
          </p:spPr>
        </p:pic>
      </p:grpSp>
      <p:pic>
        <p:nvPicPr>
          <p:cNvPr id="1026" name="Picture 2" descr="Colored Pencil Silhouette Of Bucket Full Fish Vector Illustration Royalty  Free SVG, Cliparts, Vectors, And Stock Illustration. Image 81585470.">
            <a:extLst>
              <a:ext uri="{FF2B5EF4-FFF2-40B4-BE49-F238E27FC236}">
                <a16:creationId xmlns:a16="http://schemas.microsoft.com/office/drawing/2014/main" id="{40618642-03A1-5AED-57C5-CD56534AB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214" y="3732952"/>
            <a:ext cx="2386198"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4"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765" y="355409"/>
            <a:ext cx="10248182" cy="5764603"/>
          </a:xfrm>
          <a:prstGeom prst="rect">
            <a:avLst/>
          </a:prstGeom>
        </p:spPr>
      </p:pic>
    </p:spTree>
    <p:extLst>
      <p:ext uri="{BB962C8B-B14F-4D97-AF65-F5344CB8AC3E}">
        <p14:creationId xmlns:p14="http://schemas.microsoft.com/office/powerpoint/2010/main" val="3439984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633A-BB23-901F-FDCC-DA87588A2495}"/>
              </a:ext>
            </a:extLst>
          </p:cNvPr>
          <p:cNvSpPr>
            <a:spLocks noGrp="1"/>
          </p:cNvSpPr>
          <p:nvPr>
            <p:ph type="title"/>
          </p:nvPr>
        </p:nvSpPr>
        <p:spPr>
          <a:xfrm>
            <a:off x="946458" y="36576"/>
            <a:ext cx="10483543" cy="1325563"/>
          </a:xfrm>
        </p:spPr>
        <p:txBody>
          <a:bodyPr>
            <a:normAutofit/>
          </a:bodyPr>
          <a:lstStyle/>
          <a:p>
            <a:pPr algn="ctr"/>
            <a:r>
              <a:rPr lang="en-US" sz="4000" b="1" dirty="0"/>
              <a:t>Managed retreat?</a:t>
            </a:r>
            <a:endParaRPr lang="en-IN" sz="4000" b="1" dirty="0"/>
          </a:p>
        </p:txBody>
      </p:sp>
      <p:pic>
        <p:nvPicPr>
          <p:cNvPr id="7" name="Picture 6">
            <a:extLst>
              <a:ext uri="{FF2B5EF4-FFF2-40B4-BE49-F238E27FC236}">
                <a16:creationId xmlns:a16="http://schemas.microsoft.com/office/drawing/2014/main" id="{C61F84D8-3B41-ABD8-2E13-ADC6AAC17A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850" y="1283166"/>
            <a:ext cx="7244806" cy="5217799"/>
          </a:xfrm>
          <a:prstGeom prst="rect">
            <a:avLst/>
          </a:prstGeom>
        </p:spPr>
      </p:pic>
      <p:grpSp>
        <p:nvGrpSpPr>
          <p:cNvPr id="5" name="Group 4">
            <a:extLst>
              <a:ext uri="{FF2B5EF4-FFF2-40B4-BE49-F238E27FC236}">
                <a16:creationId xmlns:a16="http://schemas.microsoft.com/office/drawing/2014/main" id="{23735B11-0853-97ED-9DB2-8A0C572CD9AC}"/>
              </a:ext>
            </a:extLst>
          </p:cNvPr>
          <p:cNvGrpSpPr/>
          <p:nvPr/>
        </p:nvGrpSpPr>
        <p:grpSpPr>
          <a:xfrm>
            <a:off x="7852229" y="1282301"/>
            <a:ext cx="4165599" cy="5217799"/>
            <a:chOff x="4757564" y="1601178"/>
            <a:chExt cx="3445141" cy="4683365"/>
          </a:xfrm>
        </p:grpSpPr>
        <p:pic>
          <p:nvPicPr>
            <p:cNvPr id="8" name="Picture 7">
              <a:extLst>
                <a:ext uri="{FF2B5EF4-FFF2-40B4-BE49-F238E27FC236}">
                  <a16:creationId xmlns:a16="http://schemas.microsoft.com/office/drawing/2014/main" id="{0A1691A7-C5B0-3DE8-02F5-ACB228F2D27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t="4809" b="35847"/>
            <a:stretch/>
          </p:blipFill>
          <p:spPr>
            <a:xfrm>
              <a:off x="4757564" y="1601178"/>
              <a:ext cx="3445141" cy="4683365"/>
            </a:xfrm>
            <a:prstGeom prst="rect">
              <a:avLst/>
            </a:prstGeom>
          </p:spPr>
        </p:pic>
        <p:pic>
          <p:nvPicPr>
            <p:cNvPr id="9" name="Picture 8">
              <a:extLst>
                <a:ext uri="{FF2B5EF4-FFF2-40B4-BE49-F238E27FC236}">
                  <a16:creationId xmlns:a16="http://schemas.microsoft.com/office/drawing/2014/main" id="{E3CBEE8C-38FF-7710-4D5E-4BA15D22F483}"/>
                </a:ext>
              </a:extLst>
            </p:cNvPr>
            <p:cNvPicPr>
              <a:picLocks noChangeAspect="1"/>
            </p:cNvPicPr>
            <p:nvPr/>
          </p:nvPicPr>
          <p:blipFill>
            <a:blip r:embed="rId6">
              <a:lum bright="20000"/>
            </a:blip>
            <a:stretch>
              <a:fillRect/>
            </a:stretch>
          </p:blipFill>
          <p:spPr>
            <a:xfrm>
              <a:off x="4757564" y="1731360"/>
              <a:ext cx="613725" cy="837343"/>
            </a:xfrm>
            <a:prstGeom prst="rect">
              <a:avLst/>
            </a:prstGeom>
          </p:spPr>
        </p:pic>
      </p:grpSp>
    </p:spTree>
    <p:extLst>
      <p:ext uri="{BB962C8B-B14F-4D97-AF65-F5344CB8AC3E}">
        <p14:creationId xmlns:p14="http://schemas.microsoft.com/office/powerpoint/2010/main" val="392511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286" y="1114570"/>
            <a:ext cx="5719323" cy="286232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5633A-BB23-901F-FDCC-DA87588A2495}"/>
              </a:ext>
            </a:extLst>
          </p:cNvPr>
          <p:cNvSpPr>
            <a:spLocks noGrp="1"/>
          </p:cNvSpPr>
          <p:nvPr>
            <p:ph type="title"/>
          </p:nvPr>
        </p:nvSpPr>
        <p:spPr>
          <a:xfrm>
            <a:off x="845610" y="-191522"/>
            <a:ext cx="10515600" cy="1325563"/>
          </a:xfrm>
        </p:spPr>
        <p:txBody>
          <a:bodyPr>
            <a:normAutofit/>
          </a:bodyPr>
          <a:lstStyle/>
          <a:p>
            <a:pPr algn="ctr"/>
            <a:r>
              <a:rPr lang="en-US" sz="4000" b="1" dirty="0"/>
              <a:t>Social resilience </a:t>
            </a:r>
            <a:endParaRPr lang="en-IN" sz="4000" b="1" dirty="0"/>
          </a:p>
        </p:txBody>
      </p:sp>
      <p:pic>
        <p:nvPicPr>
          <p:cNvPr id="11" name="Picture 10">
            <a:extLst>
              <a:ext uri="{FF2B5EF4-FFF2-40B4-BE49-F238E27FC236}">
                <a16:creationId xmlns:a16="http://schemas.microsoft.com/office/drawing/2014/main" id="{E47167D9-5FB3-7C64-E936-A8D3C7F36F80}"/>
              </a:ext>
            </a:extLst>
          </p:cNvPr>
          <p:cNvPicPr>
            <a:picLocks noChangeAspect="1"/>
          </p:cNvPicPr>
          <p:nvPr/>
        </p:nvPicPr>
        <p:blipFill rotWithShape="1">
          <a:blip r:embed="rId3"/>
          <a:srcRect b="30081"/>
          <a:stretch/>
        </p:blipFill>
        <p:spPr>
          <a:xfrm>
            <a:off x="5904698" y="1114570"/>
            <a:ext cx="6271260" cy="2862322"/>
          </a:xfrm>
          <a:prstGeom prst="rect">
            <a:avLst/>
          </a:prstGeom>
        </p:spPr>
      </p:pic>
      <p:sp>
        <p:nvSpPr>
          <p:cNvPr id="5" name="TextBox 4">
            <a:extLst>
              <a:ext uri="{FF2B5EF4-FFF2-40B4-BE49-F238E27FC236}">
                <a16:creationId xmlns:a16="http://schemas.microsoft.com/office/drawing/2014/main" id="{538AC912-F942-8BD8-0AD8-33097738B84D}"/>
              </a:ext>
            </a:extLst>
          </p:cNvPr>
          <p:cNvSpPr txBox="1"/>
          <p:nvPr/>
        </p:nvSpPr>
        <p:spPr>
          <a:xfrm>
            <a:off x="51286" y="1114570"/>
            <a:ext cx="5610140" cy="2862322"/>
          </a:xfrm>
          <a:prstGeom prst="rect">
            <a:avLst/>
          </a:prstGeom>
          <a:noFill/>
        </p:spPr>
        <p:txBody>
          <a:bodyPr wrap="square" rtlCol="0">
            <a:spAutoFit/>
          </a:bodyPr>
          <a:lstStyle/>
          <a:p>
            <a:pPr algn="just"/>
            <a:r>
              <a:rPr lang="en-US" dirty="0"/>
              <a:t>“Cyclones hit us hard and snatch away everything from us. And then, the increasing threats of tiger attacks in forest fishing on one hand and the brutal forest officers on the other! Yet, we prefer staying here. This is our land, our habitat, and we know the rhythms of the delta. Many of us have shifted to inland fishing in our household premises. We are constantly trying to cope against the ‘risk basket’ thrust upon us.” </a:t>
            </a:r>
          </a:p>
          <a:p>
            <a:pPr algn="just"/>
            <a:endParaRPr lang="en-US" dirty="0"/>
          </a:p>
          <a:p>
            <a:pPr algn="r"/>
            <a:r>
              <a:rPr lang="en-US" dirty="0"/>
              <a:t>– an elderly villager from </a:t>
            </a:r>
            <a:r>
              <a:rPr lang="en-US" dirty="0" err="1"/>
              <a:t>Kumirmari</a:t>
            </a:r>
            <a:r>
              <a:rPr lang="en-US" dirty="0"/>
              <a:t>, </a:t>
            </a:r>
            <a:r>
              <a:rPr lang="en-US" dirty="0" err="1"/>
              <a:t>Gosaba</a:t>
            </a:r>
            <a:endParaRPr lang="en-IN" dirty="0"/>
          </a:p>
        </p:txBody>
      </p:sp>
      <p:sp>
        <p:nvSpPr>
          <p:cNvPr id="9" name="Rectangle: Rounded Corners 1">
            <a:extLst>
              <a:ext uri="{FF2B5EF4-FFF2-40B4-BE49-F238E27FC236}">
                <a16:creationId xmlns:a16="http://schemas.microsoft.com/office/drawing/2014/main" id="{DB5DBD35-46F7-C314-F9C3-E09CD65AC22E}"/>
              </a:ext>
            </a:extLst>
          </p:cNvPr>
          <p:cNvSpPr/>
          <p:nvPr/>
        </p:nvSpPr>
        <p:spPr>
          <a:xfrm>
            <a:off x="4553141" y="5740248"/>
            <a:ext cx="2116183" cy="8098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social resilience</a:t>
            </a:r>
            <a:endParaRPr lang="en-IN" dirty="0">
              <a:solidFill>
                <a:schemeClr val="tx1"/>
              </a:solidFill>
            </a:endParaRPr>
          </a:p>
        </p:txBody>
      </p:sp>
      <p:sp>
        <p:nvSpPr>
          <p:cNvPr id="10" name="Rectangle 9">
            <a:extLst>
              <a:ext uri="{FF2B5EF4-FFF2-40B4-BE49-F238E27FC236}">
                <a16:creationId xmlns:a16="http://schemas.microsoft.com/office/drawing/2014/main" id="{C5651D72-FB29-A897-2677-601712B2A4A1}"/>
              </a:ext>
            </a:extLst>
          </p:cNvPr>
          <p:cNvSpPr/>
          <p:nvPr/>
        </p:nvSpPr>
        <p:spPr>
          <a:xfrm>
            <a:off x="7139587" y="5714122"/>
            <a:ext cx="3122023" cy="8098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multiple disruptive risks</a:t>
            </a:r>
            <a:endParaRPr lang="en-IN" dirty="0">
              <a:solidFill>
                <a:schemeClr val="tx1"/>
              </a:solidFill>
            </a:endParaRPr>
          </a:p>
        </p:txBody>
      </p:sp>
      <p:sp>
        <p:nvSpPr>
          <p:cNvPr id="12" name="Arrow: Right 4">
            <a:extLst>
              <a:ext uri="{FF2B5EF4-FFF2-40B4-BE49-F238E27FC236}">
                <a16:creationId xmlns:a16="http://schemas.microsoft.com/office/drawing/2014/main" id="{3E3468D0-B6B5-E646-592E-5F88706A550E}"/>
              </a:ext>
            </a:extLst>
          </p:cNvPr>
          <p:cNvSpPr/>
          <p:nvPr/>
        </p:nvSpPr>
        <p:spPr>
          <a:xfrm>
            <a:off x="6682387" y="5942721"/>
            <a:ext cx="444137" cy="4898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3" name="Rectangle: Rounded Corners 5">
            <a:extLst>
              <a:ext uri="{FF2B5EF4-FFF2-40B4-BE49-F238E27FC236}">
                <a16:creationId xmlns:a16="http://schemas.microsoft.com/office/drawing/2014/main" id="{A166C79E-D2D0-FA2A-3EA3-49EB82FEC1DB}"/>
              </a:ext>
            </a:extLst>
          </p:cNvPr>
          <p:cNvSpPr/>
          <p:nvPr/>
        </p:nvSpPr>
        <p:spPr>
          <a:xfrm>
            <a:off x="1550526" y="4515640"/>
            <a:ext cx="2116183" cy="809897"/>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disaster risk reduction (DRR) </a:t>
            </a:r>
            <a:endParaRPr lang="en-IN" dirty="0">
              <a:solidFill>
                <a:schemeClr val="tx1"/>
              </a:solidFill>
            </a:endParaRPr>
          </a:p>
        </p:txBody>
      </p:sp>
      <p:sp>
        <p:nvSpPr>
          <p:cNvPr id="14" name="Rectangle 13">
            <a:extLst>
              <a:ext uri="{FF2B5EF4-FFF2-40B4-BE49-F238E27FC236}">
                <a16:creationId xmlns:a16="http://schemas.microsoft.com/office/drawing/2014/main" id="{2C3EE7A4-FBFD-179F-FB69-2365E196F499}"/>
              </a:ext>
            </a:extLst>
          </p:cNvPr>
          <p:cNvSpPr/>
          <p:nvPr/>
        </p:nvSpPr>
        <p:spPr>
          <a:xfrm>
            <a:off x="4136972" y="4489514"/>
            <a:ext cx="3122023" cy="809897"/>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single disaster approach</a:t>
            </a:r>
            <a:endParaRPr lang="en-IN" dirty="0">
              <a:solidFill>
                <a:schemeClr val="tx1"/>
              </a:solidFill>
            </a:endParaRPr>
          </a:p>
        </p:txBody>
      </p:sp>
      <p:sp>
        <p:nvSpPr>
          <p:cNvPr id="15" name="Arrow: Right 7">
            <a:extLst>
              <a:ext uri="{FF2B5EF4-FFF2-40B4-BE49-F238E27FC236}">
                <a16:creationId xmlns:a16="http://schemas.microsoft.com/office/drawing/2014/main" id="{27350858-F13B-8B8E-0A86-21A644930032}"/>
              </a:ext>
            </a:extLst>
          </p:cNvPr>
          <p:cNvSpPr/>
          <p:nvPr/>
        </p:nvSpPr>
        <p:spPr>
          <a:xfrm>
            <a:off x="3679772" y="4718113"/>
            <a:ext cx="444137" cy="4898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6" name="Arrow: Right 8">
            <a:extLst>
              <a:ext uri="{FF2B5EF4-FFF2-40B4-BE49-F238E27FC236}">
                <a16:creationId xmlns:a16="http://schemas.microsoft.com/office/drawing/2014/main" id="{9CA71E69-FCBA-9226-32AE-915985868C1F}"/>
              </a:ext>
            </a:extLst>
          </p:cNvPr>
          <p:cNvSpPr/>
          <p:nvPr/>
        </p:nvSpPr>
        <p:spPr>
          <a:xfrm>
            <a:off x="7252112" y="4664281"/>
            <a:ext cx="444137" cy="4898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EE5CFDD7-A7A9-9931-2FAC-EAD9EFB18957}"/>
              </a:ext>
            </a:extLst>
          </p:cNvPr>
          <p:cNvSpPr/>
          <p:nvPr/>
        </p:nvSpPr>
        <p:spPr>
          <a:xfrm>
            <a:off x="7714510" y="4405131"/>
            <a:ext cx="1224116" cy="949165"/>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predict and provide</a:t>
            </a:r>
            <a:endParaRPr lang="en-IN" sz="1600" dirty="0"/>
          </a:p>
        </p:txBody>
      </p:sp>
      <p:grpSp>
        <p:nvGrpSpPr>
          <p:cNvPr id="18" name="Group 17">
            <a:extLst>
              <a:ext uri="{FF2B5EF4-FFF2-40B4-BE49-F238E27FC236}">
                <a16:creationId xmlns:a16="http://schemas.microsoft.com/office/drawing/2014/main" id="{D35683B4-ED03-451F-4A7C-9145E9A9EF27}"/>
              </a:ext>
            </a:extLst>
          </p:cNvPr>
          <p:cNvGrpSpPr/>
          <p:nvPr/>
        </p:nvGrpSpPr>
        <p:grpSpPr>
          <a:xfrm>
            <a:off x="10274673" y="5670613"/>
            <a:ext cx="1686514" cy="949165"/>
            <a:chOff x="10221896" y="4682364"/>
            <a:chExt cx="1686514" cy="949165"/>
          </a:xfrm>
        </p:grpSpPr>
        <p:sp>
          <p:nvSpPr>
            <p:cNvPr id="19" name="Arrow: Right 11">
              <a:extLst>
                <a:ext uri="{FF2B5EF4-FFF2-40B4-BE49-F238E27FC236}">
                  <a16:creationId xmlns:a16="http://schemas.microsoft.com/office/drawing/2014/main" id="{CF4858E9-225A-0FFA-FB8C-9C9E848A2080}"/>
                </a:ext>
              </a:extLst>
            </p:cNvPr>
            <p:cNvSpPr/>
            <p:nvPr/>
          </p:nvSpPr>
          <p:spPr>
            <a:xfrm>
              <a:off x="10221896" y="4926766"/>
              <a:ext cx="444137" cy="48985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6EBF1B82-1D11-7BF1-C457-364D8426CAF9}"/>
                </a:ext>
              </a:extLst>
            </p:cNvPr>
            <p:cNvSpPr/>
            <p:nvPr/>
          </p:nvSpPr>
          <p:spPr>
            <a:xfrm>
              <a:off x="10684294" y="4682364"/>
              <a:ext cx="1224116" cy="9491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respond and recover</a:t>
              </a:r>
              <a:endParaRPr lang="en-IN" sz="1600" dirty="0"/>
            </a:p>
          </p:txBody>
        </p:sp>
      </p:grpSp>
    </p:spTree>
    <p:extLst>
      <p:ext uri="{BB962C8B-B14F-4D97-AF65-F5344CB8AC3E}">
        <p14:creationId xmlns:p14="http://schemas.microsoft.com/office/powerpoint/2010/main" val="75013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8025353" y="1344610"/>
            <a:ext cx="2900118" cy="633576"/>
          </a:xfrm>
          <a:prstGeom prst="roundRect">
            <a:avLst/>
          </a:prstGeom>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Oval 3"/>
          <p:cNvSpPr/>
          <p:nvPr/>
        </p:nvSpPr>
        <p:spPr>
          <a:xfrm>
            <a:off x="3879699" y="1035504"/>
            <a:ext cx="2175933" cy="125306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climate risks</a:t>
            </a:r>
          </a:p>
        </p:txBody>
      </p:sp>
      <p:sp>
        <p:nvSpPr>
          <p:cNvPr id="5" name="Bent-Up Arrow 4"/>
          <p:cNvSpPr/>
          <p:nvPr/>
        </p:nvSpPr>
        <p:spPr>
          <a:xfrm rot="5400000">
            <a:off x="2756806" y="759279"/>
            <a:ext cx="561975" cy="140652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1077232" y="591711"/>
            <a:ext cx="9698571" cy="378815"/>
            <a:chOff x="1077232" y="591711"/>
            <a:chExt cx="9698571" cy="378815"/>
          </a:xfrm>
        </p:grpSpPr>
        <p:sp>
          <p:nvSpPr>
            <p:cNvPr id="31" name="Rounded Rectangle 30"/>
            <p:cNvSpPr/>
            <p:nvPr/>
          </p:nvSpPr>
          <p:spPr>
            <a:xfrm>
              <a:off x="6785349" y="591711"/>
              <a:ext cx="3693057" cy="36933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Rounded Rectangle 29"/>
            <p:cNvSpPr/>
            <p:nvPr/>
          </p:nvSpPr>
          <p:spPr>
            <a:xfrm>
              <a:off x="1077232" y="601194"/>
              <a:ext cx="2802467" cy="36933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p:cNvSpPr txBox="1"/>
            <p:nvPr/>
          </p:nvSpPr>
          <p:spPr>
            <a:xfrm>
              <a:off x="1077232" y="591711"/>
              <a:ext cx="3400425" cy="369332"/>
            </a:xfrm>
            <a:prstGeom prst="rect">
              <a:avLst/>
            </a:prstGeom>
            <a:noFill/>
          </p:spPr>
          <p:txBody>
            <a:bodyPr wrap="square" rtlCol="0">
              <a:spAutoFit/>
            </a:bodyPr>
            <a:lstStyle/>
            <a:p>
              <a:r>
                <a:rPr lang="en-US" dirty="0"/>
                <a:t>mainstream understandings</a:t>
              </a:r>
            </a:p>
          </p:txBody>
        </p:sp>
        <p:sp>
          <p:nvSpPr>
            <p:cNvPr id="7" name="Left Arrow 6"/>
            <p:cNvSpPr/>
            <p:nvPr/>
          </p:nvSpPr>
          <p:spPr>
            <a:xfrm>
              <a:off x="4034741" y="666172"/>
              <a:ext cx="2624141" cy="2423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737203" y="606255"/>
              <a:ext cx="4038600" cy="338554"/>
            </a:xfrm>
            <a:prstGeom prst="rect">
              <a:avLst/>
            </a:prstGeom>
            <a:noFill/>
          </p:spPr>
          <p:txBody>
            <a:bodyPr wrap="square" rtlCol="0">
              <a:spAutoFit/>
            </a:bodyPr>
            <a:lstStyle/>
            <a:p>
              <a:r>
                <a:rPr lang="en-US" sz="1600" dirty="0"/>
                <a:t>simulation-based predictions and modelling</a:t>
              </a:r>
            </a:p>
          </p:txBody>
        </p:sp>
      </p:grpSp>
      <p:sp>
        <p:nvSpPr>
          <p:cNvPr id="9" name="Left Arrow 8"/>
          <p:cNvSpPr/>
          <p:nvPr/>
        </p:nvSpPr>
        <p:spPr>
          <a:xfrm rot="10800000">
            <a:off x="6146650" y="1550396"/>
            <a:ext cx="1807632" cy="1931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a:off x="8056001" y="1456426"/>
            <a:ext cx="3400425" cy="397619"/>
            <a:chOff x="8072043" y="1440384"/>
            <a:chExt cx="3400425" cy="397619"/>
          </a:xfrm>
        </p:grpSpPr>
        <p:sp>
          <p:nvSpPr>
            <p:cNvPr id="32" name="Rounded Rectangle 31"/>
            <p:cNvSpPr/>
            <p:nvPr/>
          </p:nvSpPr>
          <p:spPr>
            <a:xfrm>
              <a:off x="8072043" y="1440384"/>
              <a:ext cx="2802467" cy="36933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p:cNvSpPr txBox="1"/>
            <p:nvPr/>
          </p:nvSpPr>
          <p:spPr>
            <a:xfrm>
              <a:off x="8072043" y="1468671"/>
              <a:ext cx="3400425" cy="369332"/>
            </a:xfrm>
            <a:prstGeom prst="rect">
              <a:avLst/>
            </a:prstGeom>
            <a:noFill/>
          </p:spPr>
          <p:txBody>
            <a:bodyPr wrap="square" rtlCol="0">
              <a:spAutoFit/>
            </a:bodyPr>
            <a:lstStyle/>
            <a:p>
              <a:r>
                <a:rPr lang="en-US" dirty="0"/>
                <a:t>climate policies and actions</a:t>
              </a:r>
            </a:p>
          </p:txBody>
        </p:sp>
      </p:grpSp>
      <p:sp>
        <p:nvSpPr>
          <p:cNvPr id="11" name="Bent-Up Arrow 10"/>
          <p:cNvSpPr/>
          <p:nvPr/>
        </p:nvSpPr>
        <p:spPr>
          <a:xfrm rot="5400000" flipH="1">
            <a:off x="2777706" y="1585307"/>
            <a:ext cx="520172" cy="1406525"/>
          </a:xfrm>
          <a:prstGeom prst="ben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49" name="Group 48"/>
          <p:cNvGrpSpPr/>
          <p:nvPr/>
        </p:nvGrpSpPr>
        <p:grpSpPr>
          <a:xfrm>
            <a:off x="452926" y="2541445"/>
            <a:ext cx="3420612" cy="646331"/>
            <a:chOff x="452926" y="2541445"/>
            <a:chExt cx="3420612" cy="646331"/>
          </a:xfrm>
        </p:grpSpPr>
        <p:sp>
          <p:nvSpPr>
            <p:cNvPr id="35" name="Rounded Rectangle 34"/>
            <p:cNvSpPr/>
            <p:nvPr/>
          </p:nvSpPr>
          <p:spPr>
            <a:xfrm>
              <a:off x="452926" y="2565503"/>
              <a:ext cx="3137322" cy="5903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473113" y="2541445"/>
              <a:ext cx="3400425" cy="646331"/>
            </a:xfrm>
            <a:prstGeom prst="rect">
              <a:avLst/>
            </a:prstGeom>
            <a:noFill/>
          </p:spPr>
          <p:txBody>
            <a:bodyPr wrap="square" rtlCol="0">
              <a:spAutoFit/>
            </a:bodyPr>
            <a:lstStyle/>
            <a:p>
              <a:r>
                <a:rPr lang="en-US" dirty="0"/>
                <a:t>plural understandings and perceptions of multiple actors</a:t>
              </a:r>
            </a:p>
          </p:txBody>
        </p:sp>
      </p:grpSp>
      <p:sp>
        <p:nvSpPr>
          <p:cNvPr id="14" name="Down Arrow 13"/>
          <p:cNvSpPr/>
          <p:nvPr/>
        </p:nvSpPr>
        <p:spPr>
          <a:xfrm>
            <a:off x="10316481" y="1823673"/>
            <a:ext cx="161925" cy="5617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9836284" y="2401017"/>
            <a:ext cx="2118498" cy="1431776"/>
            <a:chOff x="9836284" y="2401017"/>
            <a:chExt cx="2118498" cy="1431776"/>
          </a:xfrm>
        </p:grpSpPr>
        <p:sp>
          <p:nvSpPr>
            <p:cNvPr id="38" name="Rounded Rectangle 37"/>
            <p:cNvSpPr/>
            <p:nvPr/>
          </p:nvSpPr>
          <p:spPr>
            <a:xfrm>
              <a:off x="9836284" y="2401017"/>
              <a:ext cx="2118498" cy="14183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p:cNvSpPr txBox="1"/>
            <p:nvPr/>
          </p:nvSpPr>
          <p:spPr>
            <a:xfrm>
              <a:off x="9860912" y="2447798"/>
              <a:ext cx="2093870" cy="1384995"/>
            </a:xfrm>
            <a:prstGeom prst="rect">
              <a:avLst/>
            </a:prstGeom>
            <a:noFill/>
          </p:spPr>
          <p:txBody>
            <a:bodyPr wrap="square" rtlCol="0">
              <a:spAutoFit/>
            </a:bodyPr>
            <a:lstStyle/>
            <a:p>
              <a:r>
                <a:rPr lang="en-US" sz="1400" b="1" dirty="0"/>
                <a:t>standard/universal sets/principles of </a:t>
              </a:r>
            </a:p>
            <a:p>
              <a:endParaRPr lang="en-US" sz="1400" b="1" dirty="0"/>
            </a:p>
            <a:p>
              <a:pPr marL="285750" indent="-285750">
                <a:buFont typeface="Arial" panose="020B0604020202020204" pitchFamily="34" charset="0"/>
                <a:buChar char="•"/>
              </a:pPr>
              <a:r>
                <a:rPr lang="en-US" sz="1400" b="1" dirty="0"/>
                <a:t>engineering solutions and interventions</a:t>
              </a:r>
            </a:p>
            <a:p>
              <a:pPr marL="285750" indent="-285750">
                <a:buFont typeface="Arial" panose="020B0604020202020204" pitchFamily="34" charset="0"/>
                <a:buChar char="•"/>
              </a:pPr>
              <a:r>
                <a:rPr lang="en-US" sz="1400" b="1" dirty="0"/>
                <a:t>managed retreat</a:t>
              </a:r>
            </a:p>
          </p:txBody>
        </p:sp>
      </p:grpSp>
      <p:sp>
        <p:nvSpPr>
          <p:cNvPr id="17" name="Left Arrow 16"/>
          <p:cNvSpPr/>
          <p:nvPr/>
        </p:nvSpPr>
        <p:spPr>
          <a:xfrm>
            <a:off x="3610882" y="2667427"/>
            <a:ext cx="2583393" cy="260877"/>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29" name="Group 28"/>
          <p:cNvGrpSpPr/>
          <p:nvPr/>
        </p:nvGrpSpPr>
        <p:grpSpPr>
          <a:xfrm>
            <a:off x="6205384" y="2385420"/>
            <a:ext cx="2008768" cy="851690"/>
            <a:chOff x="6205384" y="2385420"/>
            <a:chExt cx="2008768" cy="851690"/>
          </a:xfrm>
        </p:grpSpPr>
        <p:sp>
          <p:nvSpPr>
            <p:cNvPr id="37" name="Rounded Rectangle 36"/>
            <p:cNvSpPr/>
            <p:nvPr/>
          </p:nvSpPr>
          <p:spPr>
            <a:xfrm>
              <a:off x="6239513" y="2419092"/>
              <a:ext cx="1934657" cy="8180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p:cNvSpPr txBox="1"/>
            <p:nvPr/>
          </p:nvSpPr>
          <p:spPr>
            <a:xfrm>
              <a:off x="6205384" y="2385420"/>
              <a:ext cx="2008768" cy="830997"/>
            </a:xfrm>
            <a:prstGeom prst="rect">
              <a:avLst/>
            </a:prstGeom>
            <a:noFill/>
          </p:spPr>
          <p:txBody>
            <a:bodyPr wrap="square" rtlCol="0">
              <a:spAutoFit/>
            </a:bodyPr>
            <a:lstStyle/>
            <a:p>
              <a:r>
                <a:rPr lang="en-US" sz="1600" dirty="0"/>
                <a:t>plural epistemologies  (experiential, textual, observation-induced)</a:t>
              </a:r>
            </a:p>
          </p:txBody>
        </p:sp>
      </p:grpSp>
      <p:sp>
        <p:nvSpPr>
          <p:cNvPr id="20" name="Up-Down Arrow 19"/>
          <p:cNvSpPr/>
          <p:nvPr/>
        </p:nvSpPr>
        <p:spPr>
          <a:xfrm>
            <a:off x="4794361" y="2319796"/>
            <a:ext cx="391846" cy="149955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0" name="Group 49"/>
          <p:cNvGrpSpPr/>
          <p:nvPr/>
        </p:nvGrpSpPr>
        <p:grpSpPr>
          <a:xfrm>
            <a:off x="3050409" y="3841053"/>
            <a:ext cx="4035957" cy="396745"/>
            <a:chOff x="3050409" y="3841053"/>
            <a:chExt cx="4035957" cy="396745"/>
          </a:xfrm>
        </p:grpSpPr>
        <p:sp>
          <p:nvSpPr>
            <p:cNvPr id="27" name="Rounded Rectangle 26"/>
            <p:cNvSpPr/>
            <p:nvPr/>
          </p:nvSpPr>
          <p:spPr>
            <a:xfrm>
              <a:off x="3050409" y="3841053"/>
              <a:ext cx="3608473" cy="396745"/>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TextBox 20"/>
            <p:cNvSpPr txBox="1"/>
            <p:nvPr/>
          </p:nvSpPr>
          <p:spPr>
            <a:xfrm>
              <a:off x="3115500" y="3864849"/>
              <a:ext cx="3970866" cy="369332"/>
            </a:xfrm>
            <a:prstGeom prst="rect">
              <a:avLst/>
            </a:prstGeom>
            <a:noFill/>
          </p:spPr>
          <p:txBody>
            <a:bodyPr wrap="square" rtlCol="0">
              <a:spAutoFit/>
            </a:bodyPr>
            <a:lstStyle/>
            <a:p>
              <a:r>
                <a:rPr lang="en-US" b="1" dirty="0"/>
                <a:t>multiple disruptive risks/riskscapes</a:t>
              </a:r>
            </a:p>
          </p:txBody>
        </p:sp>
      </p:grpSp>
      <p:grpSp>
        <p:nvGrpSpPr>
          <p:cNvPr id="51" name="Group 50"/>
          <p:cNvGrpSpPr/>
          <p:nvPr/>
        </p:nvGrpSpPr>
        <p:grpSpPr>
          <a:xfrm>
            <a:off x="3050409" y="4929082"/>
            <a:ext cx="3678609" cy="1698343"/>
            <a:chOff x="3050409" y="4929082"/>
            <a:chExt cx="3678609" cy="1698343"/>
          </a:xfrm>
        </p:grpSpPr>
        <p:sp>
          <p:nvSpPr>
            <p:cNvPr id="28" name="Rectangle 27"/>
            <p:cNvSpPr/>
            <p:nvPr/>
          </p:nvSpPr>
          <p:spPr>
            <a:xfrm>
              <a:off x="3050409" y="4929082"/>
              <a:ext cx="3608473" cy="1698343"/>
            </a:xfrm>
            <a:prstGeom prst="rect">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p:cNvSpPr txBox="1"/>
            <p:nvPr/>
          </p:nvSpPr>
          <p:spPr>
            <a:xfrm>
              <a:off x="3077483" y="4929082"/>
              <a:ext cx="3651535" cy="1631216"/>
            </a:xfrm>
            <a:prstGeom prst="rect">
              <a:avLst/>
            </a:prstGeom>
            <a:noFill/>
          </p:spPr>
          <p:txBody>
            <a:bodyPr wrap="square" rtlCol="0">
              <a:spAutoFit/>
            </a:bodyPr>
            <a:lstStyle/>
            <a:p>
              <a:pPr marL="285750" indent="-285750">
                <a:buFont typeface="Arial" panose="020B0604020202020204" pitchFamily="34" charset="0"/>
                <a:buChar char="•"/>
              </a:pPr>
              <a:r>
                <a:rPr lang="en-US" b="1" dirty="0"/>
                <a:t>place-based</a:t>
              </a:r>
            </a:p>
            <a:p>
              <a:pPr marL="285750" indent="-285750">
                <a:buFont typeface="Arial" panose="020B0604020202020204" pitchFamily="34" charset="0"/>
                <a:buChar char="•"/>
              </a:pPr>
              <a:r>
                <a:rPr lang="en-US" b="1" dirty="0"/>
                <a:t>inclusive</a:t>
              </a:r>
            </a:p>
            <a:p>
              <a:pPr marL="285750" indent="-285750">
                <a:buFont typeface="Arial" panose="020B0604020202020204" pitchFamily="34" charset="0"/>
                <a:buChar char="•"/>
              </a:pPr>
              <a:r>
                <a:rPr lang="en-US" b="1" dirty="0"/>
                <a:t>needs-driven</a:t>
              </a:r>
            </a:p>
            <a:p>
              <a:pPr marL="285750" indent="-285750">
                <a:buFont typeface="Arial" panose="020B0604020202020204" pitchFamily="34" charset="0"/>
                <a:buChar char="•"/>
              </a:pPr>
              <a:r>
                <a:rPr lang="en-US" b="1" dirty="0"/>
                <a:t>bottom-up interventions </a:t>
              </a:r>
            </a:p>
            <a:p>
              <a:endParaRPr lang="en-US" sz="1400" b="1" dirty="0">
                <a:solidFill>
                  <a:schemeClr val="accent2">
                    <a:lumMod val="50000"/>
                  </a:schemeClr>
                </a:solidFill>
              </a:endParaRPr>
            </a:p>
            <a:p>
              <a:r>
                <a:rPr lang="en-US" sz="1400" b="1" dirty="0">
                  <a:solidFill>
                    <a:schemeClr val="accent2">
                      <a:lumMod val="50000"/>
                    </a:schemeClr>
                  </a:solidFill>
                </a:rPr>
                <a:t>(through knowledge coproduction and actions)</a:t>
              </a:r>
            </a:p>
          </p:txBody>
        </p:sp>
      </p:grpSp>
      <p:sp>
        <p:nvSpPr>
          <p:cNvPr id="25" name="Down Arrow 24"/>
          <p:cNvSpPr/>
          <p:nvPr/>
        </p:nvSpPr>
        <p:spPr>
          <a:xfrm>
            <a:off x="4810236" y="4256848"/>
            <a:ext cx="360096" cy="6297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Up-Down Arrow 25"/>
          <p:cNvSpPr/>
          <p:nvPr/>
        </p:nvSpPr>
        <p:spPr>
          <a:xfrm rot="2290095">
            <a:off x="8220356" y="1423010"/>
            <a:ext cx="260241" cy="4916584"/>
          </a:xfrm>
          <a:prstGeom prst="up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nvGrpSpPr>
          <p:cNvPr id="19" name="Group 18"/>
          <p:cNvGrpSpPr/>
          <p:nvPr/>
        </p:nvGrpSpPr>
        <p:grpSpPr>
          <a:xfrm>
            <a:off x="9364668" y="5725501"/>
            <a:ext cx="2561306" cy="864387"/>
            <a:chOff x="8853714" y="5030034"/>
            <a:chExt cx="2561306" cy="864387"/>
          </a:xfrm>
        </p:grpSpPr>
        <p:sp>
          <p:nvSpPr>
            <p:cNvPr id="16" name="Rectangle 15"/>
            <p:cNvSpPr/>
            <p:nvPr/>
          </p:nvSpPr>
          <p:spPr>
            <a:xfrm>
              <a:off x="8853714" y="5030034"/>
              <a:ext cx="2561306" cy="8643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4" name="Rectangle 43"/>
            <p:cNvSpPr/>
            <p:nvPr/>
          </p:nvSpPr>
          <p:spPr>
            <a:xfrm>
              <a:off x="8988685" y="5211961"/>
              <a:ext cx="316878" cy="23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333231" y="5130891"/>
              <a:ext cx="2081788" cy="307777"/>
            </a:xfrm>
            <a:prstGeom prst="rect">
              <a:avLst/>
            </a:prstGeom>
          </p:spPr>
          <p:txBody>
            <a:bodyPr wrap="none">
              <a:spAutoFit/>
            </a:bodyPr>
            <a:lstStyle/>
            <a:p>
              <a:r>
                <a:rPr lang="en-US" sz="1400" dirty="0">
                  <a:solidFill>
                    <a:srgbClr val="222222"/>
                  </a:solidFill>
                  <a:latin typeface="Calibri" panose="020F0502020204030204" pitchFamily="34" charset="0"/>
                </a:rPr>
                <a:t>mainstream risk approach</a:t>
              </a:r>
              <a:endParaRPr lang="en-US" sz="1400" dirty="0"/>
            </a:p>
          </p:txBody>
        </p:sp>
        <p:sp>
          <p:nvSpPr>
            <p:cNvPr id="47" name="Rectangle 46"/>
            <p:cNvSpPr/>
            <p:nvPr/>
          </p:nvSpPr>
          <p:spPr>
            <a:xfrm>
              <a:off x="9333231" y="5473406"/>
              <a:ext cx="2056525" cy="307777"/>
            </a:xfrm>
            <a:prstGeom prst="rect">
              <a:avLst/>
            </a:prstGeom>
          </p:spPr>
          <p:txBody>
            <a:bodyPr wrap="none">
              <a:spAutoFit/>
            </a:bodyPr>
            <a:lstStyle/>
            <a:p>
              <a:r>
                <a:rPr lang="en-US" sz="1400" dirty="0">
                  <a:solidFill>
                    <a:srgbClr val="222222"/>
                  </a:solidFill>
                  <a:latin typeface="Calibri" panose="020F0502020204030204" pitchFamily="34" charset="0"/>
                </a:rPr>
                <a:t>social resilience approach</a:t>
              </a:r>
              <a:endParaRPr lang="en-US" sz="1400" dirty="0"/>
            </a:p>
          </p:txBody>
        </p:sp>
        <p:sp>
          <p:nvSpPr>
            <p:cNvPr id="48" name="Rectangle 47"/>
            <p:cNvSpPr/>
            <p:nvPr/>
          </p:nvSpPr>
          <p:spPr>
            <a:xfrm>
              <a:off x="8980500" y="5509901"/>
              <a:ext cx="316878" cy="23478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793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 grpId="0" animBg="1"/>
      <p:bldP spid="5" grpId="0" animBg="1"/>
      <p:bldP spid="9" grpId="0" animBg="1"/>
      <p:bldP spid="11" grpId="0" animBg="1"/>
      <p:bldP spid="14" grpId="0" animBg="1"/>
      <p:bldP spid="17" grpId="0" animBg="1"/>
      <p:bldP spid="20"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9D0F-4B88-08CD-5464-BCC7B6EB9960}"/>
              </a:ext>
            </a:extLst>
          </p:cNvPr>
          <p:cNvSpPr>
            <a:spLocks noGrp="1"/>
          </p:cNvSpPr>
          <p:nvPr>
            <p:ph type="title"/>
          </p:nvPr>
        </p:nvSpPr>
        <p:spPr>
          <a:xfrm>
            <a:off x="897925" y="151567"/>
            <a:ext cx="10515600" cy="1325563"/>
          </a:xfrm>
        </p:spPr>
        <p:txBody>
          <a:bodyPr>
            <a:normAutofit/>
          </a:bodyPr>
          <a:lstStyle/>
          <a:p>
            <a:pPr algn="ctr"/>
            <a:r>
              <a:rPr lang="en-US" sz="4000" b="1" dirty="0"/>
              <a:t>Methodology and Approach </a:t>
            </a:r>
            <a:endParaRPr lang="en-IN" sz="4000" b="1" dirty="0"/>
          </a:p>
        </p:txBody>
      </p:sp>
      <p:sp>
        <p:nvSpPr>
          <p:cNvPr id="3" name="Oval 2">
            <a:extLst>
              <a:ext uri="{FF2B5EF4-FFF2-40B4-BE49-F238E27FC236}">
                <a16:creationId xmlns:a16="http://schemas.microsoft.com/office/drawing/2014/main" id="{457856A3-8A33-C0C5-DA88-927E0861AB5C}"/>
              </a:ext>
            </a:extLst>
          </p:cNvPr>
          <p:cNvSpPr/>
          <p:nvPr/>
        </p:nvSpPr>
        <p:spPr>
          <a:xfrm>
            <a:off x="4618473" y="1833836"/>
            <a:ext cx="3074504" cy="95604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b="1" dirty="0">
                <a:solidFill>
                  <a:schemeClr val="accent4">
                    <a:lumMod val="40000"/>
                    <a:lumOff val="60000"/>
                  </a:schemeClr>
                </a:solidFill>
              </a:rPr>
              <a:t>The A2E Approach</a:t>
            </a:r>
          </a:p>
          <a:p>
            <a:pPr algn="ctr"/>
            <a:r>
              <a:rPr lang="en-US" sz="1600" b="1" dirty="0"/>
              <a:t>(Archival-Ethnographic-Experimentation)</a:t>
            </a:r>
            <a:endParaRPr lang="en-IN" sz="1600" b="1" dirty="0"/>
          </a:p>
        </p:txBody>
      </p:sp>
      <p:sp>
        <p:nvSpPr>
          <p:cNvPr id="12" name="Rectangle: Rounded Corners 11">
            <a:extLst>
              <a:ext uri="{FF2B5EF4-FFF2-40B4-BE49-F238E27FC236}">
                <a16:creationId xmlns:a16="http://schemas.microsoft.com/office/drawing/2014/main" id="{E8A5286E-7A11-6710-C3FD-F04E3A654EB0}"/>
              </a:ext>
            </a:extLst>
          </p:cNvPr>
          <p:cNvSpPr/>
          <p:nvPr/>
        </p:nvSpPr>
        <p:spPr>
          <a:xfrm>
            <a:off x="104105" y="1963163"/>
            <a:ext cx="3935896" cy="64633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b="1" dirty="0"/>
              <a:t>  historical ethnographic explorations</a:t>
            </a:r>
          </a:p>
        </p:txBody>
      </p:sp>
      <p:grpSp>
        <p:nvGrpSpPr>
          <p:cNvPr id="4" name="Group 3"/>
          <p:cNvGrpSpPr/>
          <p:nvPr/>
        </p:nvGrpSpPr>
        <p:grpSpPr>
          <a:xfrm>
            <a:off x="15575" y="3244545"/>
            <a:ext cx="4000328" cy="2228279"/>
            <a:chOff x="0" y="3164553"/>
            <a:chExt cx="4000328" cy="2228279"/>
          </a:xfrm>
        </p:grpSpPr>
        <p:pic>
          <p:nvPicPr>
            <p:cNvPr id="5" name="Picture 8" descr="Buy The Sundarbans: Folk Deities, Monsters and Mortals Book Online at Low  Prices in India | The Sundarbans: Folk Deities, Monsters and Mortals  Reviews &amp;amp; Ratings - Amazon.in">
              <a:extLst>
                <a:ext uri="{FF2B5EF4-FFF2-40B4-BE49-F238E27FC236}">
                  <a16:creationId xmlns:a16="http://schemas.microsoft.com/office/drawing/2014/main" id="{CA8EB72D-2B35-A4D3-F8B3-FA3A225D3B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7513" y="3164678"/>
              <a:ext cx="825923" cy="93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6" descr="Buy Empire and Ecology in the Bengal Delta: The Making of Calcutta (Studies  in Environment and History) Book Online at Low Prices in India | Empire and  Ecology in the Bengal Delta:">
              <a:extLst>
                <a:ext uri="{FF2B5EF4-FFF2-40B4-BE49-F238E27FC236}">
                  <a16:creationId xmlns:a16="http://schemas.microsoft.com/office/drawing/2014/main" id="{268C71E6-822B-4A94-0019-50B1FE2D69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893" y="3175668"/>
              <a:ext cx="672072" cy="93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amelia Dewan, PhD (@CameliaDewan) | טוויטר">
              <a:extLst>
                <a:ext uri="{FF2B5EF4-FFF2-40B4-BE49-F238E27FC236}">
                  <a16:creationId xmlns:a16="http://schemas.microsoft.com/office/drawing/2014/main" id="{2B90544C-58D0-93CF-F70C-04E81DECD2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91" y="3178428"/>
              <a:ext cx="717892" cy="102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Forest of Tigers: People, Politics and Environment in the Sundarbans -">
              <a:extLst>
                <a:ext uri="{FF2B5EF4-FFF2-40B4-BE49-F238E27FC236}">
                  <a16:creationId xmlns:a16="http://schemas.microsoft.com/office/drawing/2014/main" id="{89AA023A-3E3A-B458-B6AE-7D20C13C78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9174" y="4257794"/>
              <a:ext cx="668128" cy="101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Living with Disasters: Communities and Development in the Indian Sundarbans  eBook : Mukhopadhyay, Amites: Amazon.in: Kindle Store">
              <a:extLst>
                <a:ext uri="{FF2B5EF4-FFF2-40B4-BE49-F238E27FC236}">
                  <a16:creationId xmlns:a16="http://schemas.microsoft.com/office/drawing/2014/main" id="{29F05F81-6473-201C-E8A4-63E066B589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6893" y="4257794"/>
              <a:ext cx="672072" cy="102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Religion, Nature, and Life in the Sundarbans - Document - Gale Literature  Resource Center">
              <a:extLst>
                <a:ext uri="{FF2B5EF4-FFF2-40B4-BE49-F238E27FC236}">
                  <a16:creationId xmlns:a16="http://schemas.microsoft.com/office/drawing/2014/main" id="{74E92A5A-5DF4-C4AD-98C4-7DA9037DA3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4612" y="4203212"/>
              <a:ext cx="785716" cy="1189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Buy Manasamangal Ketokadas Khemananda Book Online at Low Prices in India |  Manasamangal Ketokadas Khemananda Reviews &amp;amp; Ratings - Amazon.in">
              <a:extLst>
                <a:ext uri="{FF2B5EF4-FFF2-40B4-BE49-F238E27FC236}">
                  <a16:creationId xmlns:a16="http://schemas.microsoft.com/office/drawing/2014/main" id="{01EBDD57-CB8E-C608-57D8-810CDD47DD7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45858" y="4251259"/>
              <a:ext cx="817577" cy="1032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descr="Sundorbone Sat Botchor by Bibhutibhushan Bandopadhyay - Bangla Bhromon Boi  PDF ~ Free Download Bangla Books, Bangla Magazine, Bengali PDF Books, New  Bangla Books">
              <a:extLst>
                <a:ext uri="{FF2B5EF4-FFF2-40B4-BE49-F238E27FC236}">
                  <a16:creationId xmlns:a16="http://schemas.microsoft.com/office/drawing/2014/main" id="{27BEEB36-7DFB-1456-960C-411C50BDA74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3646" y="3164553"/>
              <a:ext cx="678139" cy="92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descr="Sundarban Samagra by Shiv Shankar Mitra | Bangla eBooks pdf">
              <a:extLst>
                <a:ext uri="{FF2B5EF4-FFF2-40B4-BE49-F238E27FC236}">
                  <a16:creationId xmlns:a16="http://schemas.microsoft.com/office/drawing/2014/main" id="{E2719FAC-A5CB-5EFD-3483-0CD6B67200F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l="17198"/>
            <a:stretch>
              <a:fillRect/>
            </a:stretch>
          </p:blipFill>
          <p:spPr bwMode="auto">
            <a:xfrm>
              <a:off x="1589175" y="3172713"/>
              <a:ext cx="668128" cy="93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a:extLst>
                <a:ext uri="{FF2B5EF4-FFF2-40B4-BE49-F238E27FC236}">
                  <a16:creationId xmlns:a16="http://schemas.microsoft.com/office/drawing/2014/main" id="{ECDD0D79-31B7-9587-0484-669D040B0A1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4251260"/>
              <a:ext cx="756683" cy="1025818"/>
            </a:xfrm>
            <a:prstGeom prst="rect">
              <a:avLst/>
            </a:prstGeom>
            <a:noFill/>
            <a:ln>
              <a:noFill/>
            </a:ln>
            <a:scene3d>
              <a:camera prst="orthographicFront">
                <a:rot lat="0" lon="1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074" name="Picture 2" descr="No photo description availabl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87956" y="3146584"/>
            <a:ext cx="4135538" cy="2326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92B9599-2105-8B69-E43B-127B5936453F}"/>
              </a:ext>
            </a:extLst>
          </p:cNvPr>
          <p:cNvPicPr>
            <a:picLocks noChangeAspect="1"/>
          </p:cNvPicPr>
          <p:nvPr/>
        </p:nvPicPr>
        <p:blipFill>
          <a:blip r:embed="rId14"/>
          <a:stretch>
            <a:fillRect/>
          </a:stretch>
        </p:blipFill>
        <p:spPr>
          <a:xfrm>
            <a:off x="8273415" y="1815764"/>
            <a:ext cx="3867150" cy="3751318"/>
          </a:xfrm>
          <a:prstGeom prst="rect">
            <a:avLst/>
          </a:prstGeom>
        </p:spPr>
      </p:pic>
    </p:spTree>
    <p:extLst>
      <p:ext uri="{BB962C8B-B14F-4D97-AF65-F5344CB8AC3E}">
        <p14:creationId xmlns:p14="http://schemas.microsoft.com/office/powerpoint/2010/main" val="245458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C4812C6-CE6B-5AC7-01E0-58038BAFE9B0}"/>
              </a:ext>
            </a:extLst>
          </p:cNvPr>
          <p:cNvSpPr>
            <a:spLocks noGrp="1" noChangeArrowheads="1"/>
          </p:cNvSpPr>
          <p:nvPr>
            <p:ph type="title"/>
          </p:nvPr>
        </p:nvSpPr>
        <p:spPr>
          <a:xfrm>
            <a:off x="982663" y="123825"/>
            <a:ext cx="10515600" cy="1325563"/>
          </a:xfrm>
        </p:spPr>
        <p:txBody>
          <a:bodyPr/>
          <a:lstStyle/>
          <a:p>
            <a:pPr algn="ctr" eaLnBrk="1" hangingPunct="1"/>
            <a:r>
              <a:rPr lang="en-IN" altLang="en-US"/>
              <a:t>From thinking to ‘becoming with’</a:t>
            </a:r>
          </a:p>
        </p:txBody>
      </p:sp>
      <p:pic>
        <p:nvPicPr>
          <p:cNvPr id="14340" name="Picture 37">
            <a:extLst>
              <a:ext uri="{FF2B5EF4-FFF2-40B4-BE49-F238E27FC236}">
                <a16:creationId xmlns:a16="http://schemas.microsoft.com/office/drawing/2014/main" id="{C80F4789-3B12-CEF8-0204-D692B0C3B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833941" flipH="1">
            <a:off x="4112419" y="4353719"/>
            <a:ext cx="5905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30">
            <a:extLst>
              <a:ext uri="{FF2B5EF4-FFF2-40B4-BE49-F238E27FC236}">
                <a16:creationId xmlns:a16="http://schemas.microsoft.com/office/drawing/2014/main" id="{9F636893-CD82-B087-9339-5BEE88C05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5900" y="4514850"/>
            <a:ext cx="134302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24E034F6-A6E6-A5A8-305E-9FD73CB81FF3}"/>
              </a:ext>
            </a:extLst>
          </p:cNvPr>
          <p:cNvSpPr/>
          <p:nvPr/>
        </p:nvSpPr>
        <p:spPr bwMode="auto">
          <a:xfrm>
            <a:off x="1314450" y="1590675"/>
            <a:ext cx="2441575" cy="106838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Knowing about</a:t>
            </a:r>
            <a:endParaRPr lang="en-IN" dirty="0"/>
          </a:p>
        </p:txBody>
      </p:sp>
      <p:sp>
        <p:nvSpPr>
          <p:cNvPr id="5" name="Rectangle: Rounded Corners 4">
            <a:extLst>
              <a:ext uri="{FF2B5EF4-FFF2-40B4-BE49-F238E27FC236}">
                <a16:creationId xmlns:a16="http://schemas.microsoft.com/office/drawing/2014/main" id="{E3F526FE-389F-0E69-CBD5-CF8A588950D4}"/>
              </a:ext>
            </a:extLst>
          </p:cNvPr>
          <p:cNvSpPr/>
          <p:nvPr/>
        </p:nvSpPr>
        <p:spPr bwMode="auto">
          <a:xfrm>
            <a:off x="5038725" y="1609725"/>
            <a:ext cx="2441575" cy="106838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Thinking with</a:t>
            </a:r>
            <a:endParaRPr lang="en-IN" dirty="0"/>
          </a:p>
        </p:txBody>
      </p:sp>
      <p:sp>
        <p:nvSpPr>
          <p:cNvPr id="6" name="Rectangle: Rounded Corners 5">
            <a:extLst>
              <a:ext uri="{FF2B5EF4-FFF2-40B4-BE49-F238E27FC236}">
                <a16:creationId xmlns:a16="http://schemas.microsoft.com/office/drawing/2014/main" id="{3AEE6E40-E7E0-BD5B-A952-96343D4D9DBC}"/>
              </a:ext>
            </a:extLst>
          </p:cNvPr>
          <p:cNvSpPr/>
          <p:nvPr/>
        </p:nvSpPr>
        <p:spPr bwMode="auto">
          <a:xfrm>
            <a:off x="8777288" y="1600200"/>
            <a:ext cx="2441575" cy="1068388"/>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Becoming with</a:t>
            </a:r>
            <a:endParaRPr lang="en-IN" dirty="0"/>
          </a:p>
        </p:txBody>
      </p:sp>
      <p:sp>
        <p:nvSpPr>
          <p:cNvPr id="3" name="Rectangle 2">
            <a:extLst>
              <a:ext uri="{FF2B5EF4-FFF2-40B4-BE49-F238E27FC236}">
                <a16:creationId xmlns:a16="http://schemas.microsoft.com/office/drawing/2014/main" id="{E1A59AF8-9A6C-7333-3674-B32CDF9FE09F}"/>
              </a:ext>
            </a:extLst>
          </p:cNvPr>
          <p:cNvSpPr/>
          <p:nvPr/>
        </p:nvSpPr>
        <p:spPr bwMode="auto">
          <a:xfrm>
            <a:off x="1314450" y="3489325"/>
            <a:ext cx="2441575" cy="9715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Epistemic encounters</a:t>
            </a:r>
            <a:endParaRPr lang="en-IN" dirty="0"/>
          </a:p>
        </p:txBody>
      </p:sp>
      <p:sp>
        <p:nvSpPr>
          <p:cNvPr id="9" name="Rectangle 8">
            <a:extLst>
              <a:ext uri="{FF2B5EF4-FFF2-40B4-BE49-F238E27FC236}">
                <a16:creationId xmlns:a16="http://schemas.microsoft.com/office/drawing/2014/main" id="{B0CC1D4F-0259-ECD9-C4DD-BBD7A31E6A40}"/>
              </a:ext>
            </a:extLst>
          </p:cNvPr>
          <p:cNvSpPr/>
          <p:nvPr/>
        </p:nvSpPr>
        <p:spPr bwMode="auto">
          <a:xfrm>
            <a:off x="8915400" y="3508375"/>
            <a:ext cx="2441575" cy="97155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Empathetic engagement</a:t>
            </a:r>
            <a:endParaRPr lang="en-IN" dirty="0"/>
          </a:p>
        </p:txBody>
      </p:sp>
      <p:sp>
        <p:nvSpPr>
          <p:cNvPr id="4" name="Arrow: Right 3">
            <a:extLst>
              <a:ext uri="{FF2B5EF4-FFF2-40B4-BE49-F238E27FC236}">
                <a16:creationId xmlns:a16="http://schemas.microsoft.com/office/drawing/2014/main" id="{B8B969BA-05B2-15C3-011E-818BEB1FF074}"/>
              </a:ext>
            </a:extLst>
          </p:cNvPr>
          <p:cNvSpPr/>
          <p:nvPr/>
        </p:nvSpPr>
        <p:spPr bwMode="auto">
          <a:xfrm>
            <a:off x="3819525" y="3508375"/>
            <a:ext cx="1155700" cy="1049338"/>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t>Multi-modal methods</a:t>
            </a:r>
            <a:endParaRPr lang="en-IN" sz="1100" dirty="0"/>
          </a:p>
        </p:txBody>
      </p:sp>
      <p:sp>
        <p:nvSpPr>
          <p:cNvPr id="11" name="Arrow: Right 10">
            <a:extLst>
              <a:ext uri="{FF2B5EF4-FFF2-40B4-BE49-F238E27FC236}">
                <a16:creationId xmlns:a16="http://schemas.microsoft.com/office/drawing/2014/main" id="{2E99743D-7716-FEFF-ECE2-58DDAFF1EDEE}"/>
              </a:ext>
            </a:extLst>
          </p:cNvPr>
          <p:cNvSpPr/>
          <p:nvPr/>
        </p:nvSpPr>
        <p:spPr bwMode="auto">
          <a:xfrm>
            <a:off x="7526338" y="3508375"/>
            <a:ext cx="1360487" cy="1049338"/>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dirty="0"/>
              <a:t>Self/others </a:t>
            </a:r>
            <a:r>
              <a:rPr lang="en-US" sz="1100"/>
              <a:t>binary dismantled</a:t>
            </a:r>
            <a:endParaRPr lang="en-IN" sz="1100" dirty="0"/>
          </a:p>
        </p:txBody>
      </p:sp>
      <p:sp>
        <p:nvSpPr>
          <p:cNvPr id="21" name="TextBox 13">
            <a:extLst>
              <a:ext uri="{FF2B5EF4-FFF2-40B4-BE49-F238E27FC236}">
                <a16:creationId xmlns:a16="http://schemas.microsoft.com/office/drawing/2014/main" id="{8DAC97DC-D922-E548-BDE3-38D087EB5F25}"/>
              </a:ext>
            </a:extLst>
          </p:cNvPr>
          <p:cNvSpPr txBox="1">
            <a:spLocks noChangeArrowheads="1"/>
          </p:cNvSpPr>
          <p:nvPr/>
        </p:nvSpPr>
        <p:spPr bwMode="auto">
          <a:xfrm>
            <a:off x="3517808" y="5718437"/>
            <a:ext cx="5695879" cy="442651"/>
          </a:xfrm>
          <a:prstGeom prst="round2DiagRect">
            <a:avLst/>
          </a:prstGeom>
          <a:ln/>
          <a:effectLst>
            <a:innerShdw blurRad="114300">
              <a:prstClr val="black"/>
            </a:innerShdw>
          </a:effectLst>
        </p:spPr>
        <p:style>
          <a:lnRef idx="1">
            <a:schemeClr val="accent2"/>
          </a:lnRef>
          <a:fillRef idx="2">
            <a:schemeClr val="accent2"/>
          </a:fillRef>
          <a:effectRef idx="1">
            <a:schemeClr val="accent2"/>
          </a:effectRef>
          <a:fontRef idx="minor">
            <a:schemeClr val="dk1"/>
          </a:fontRef>
        </p:style>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en-US" sz="2000" dirty="0"/>
              <a:t>The epistempathetic departure</a:t>
            </a:r>
            <a:endParaRPr lang="en-IN" altLang="en-US" sz="2000" dirty="0"/>
          </a:p>
        </p:txBody>
      </p:sp>
      <p:sp>
        <p:nvSpPr>
          <p:cNvPr id="19" name="Arrow: Up-Down 18">
            <a:extLst>
              <a:ext uri="{FF2B5EF4-FFF2-40B4-BE49-F238E27FC236}">
                <a16:creationId xmlns:a16="http://schemas.microsoft.com/office/drawing/2014/main" id="{0C40A3D4-CF63-8193-EC77-59DD404BA400}"/>
              </a:ext>
            </a:extLst>
          </p:cNvPr>
          <p:cNvSpPr/>
          <p:nvPr/>
        </p:nvSpPr>
        <p:spPr bwMode="auto">
          <a:xfrm>
            <a:off x="2238375" y="2654300"/>
            <a:ext cx="558800" cy="811213"/>
          </a:xfrm>
          <a:prstGeom prst="up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24" name="Arrow: Up-Down 23">
            <a:extLst>
              <a:ext uri="{FF2B5EF4-FFF2-40B4-BE49-F238E27FC236}">
                <a16:creationId xmlns:a16="http://schemas.microsoft.com/office/drawing/2014/main" id="{D69A61B6-599E-5483-D7F3-467E69F64942}"/>
              </a:ext>
            </a:extLst>
          </p:cNvPr>
          <p:cNvSpPr/>
          <p:nvPr/>
        </p:nvSpPr>
        <p:spPr bwMode="auto">
          <a:xfrm>
            <a:off x="9828213" y="2673350"/>
            <a:ext cx="558800" cy="812800"/>
          </a:xfrm>
          <a:prstGeom prst="up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5" name="Arrow: Up-Down 24">
            <a:extLst>
              <a:ext uri="{FF2B5EF4-FFF2-40B4-BE49-F238E27FC236}">
                <a16:creationId xmlns:a16="http://schemas.microsoft.com/office/drawing/2014/main" id="{86A72E05-4588-5BA1-C0F3-AB6AFF3891E3}"/>
              </a:ext>
            </a:extLst>
          </p:cNvPr>
          <p:cNvSpPr/>
          <p:nvPr/>
        </p:nvSpPr>
        <p:spPr bwMode="auto">
          <a:xfrm>
            <a:off x="5934075" y="2678113"/>
            <a:ext cx="558800" cy="812800"/>
          </a:xfrm>
          <a:prstGeom prst="up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22" name="Arrow: Notched Right 21">
            <a:extLst>
              <a:ext uri="{FF2B5EF4-FFF2-40B4-BE49-F238E27FC236}">
                <a16:creationId xmlns:a16="http://schemas.microsoft.com/office/drawing/2014/main" id="{8A8BC8B0-AFF2-95D9-9A29-7032E2F7F200}"/>
              </a:ext>
            </a:extLst>
          </p:cNvPr>
          <p:cNvSpPr/>
          <p:nvPr/>
        </p:nvSpPr>
        <p:spPr bwMode="auto">
          <a:xfrm>
            <a:off x="3792538" y="1930400"/>
            <a:ext cx="1201737" cy="538163"/>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27" name="Arrow: Notched Right 26">
            <a:extLst>
              <a:ext uri="{FF2B5EF4-FFF2-40B4-BE49-F238E27FC236}">
                <a16:creationId xmlns:a16="http://schemas.microsoft.com/office/drawing/2014/main" id="{761E1B08-6E0D-F453-85D8-AC6FA80CB804}"/>
              </a:ext>
            </a:extLst>
          </p:cNvPr>
          <p:cNvSpPr/>
          <p:nvPr/>
        </p:nvSpPr>
        <p:spPr bwMode="auto">
          <a:xfrm>
            <a:off x="7523163" y="1939925"/>
            <a:ext cx="1201737" cy="538163"/>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14357" name="Picture 34">
            <a:extLst>
              <a:ext uri="{FF2B5EF4-FFF2-40B4-BE49-F238E27FC236}">
                <a16:creationId xmlns:a16="http://schemas.microsoft.com/office/drawing/2014/main" id="{636F70B9-7A7C-7A37-0BDA-670279C3B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75" y="4479925"/>
            <a:ext cx="13049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8" name="Picture 44">
            <a:extLst>
              <a:ext uri="{FF2B5EF4-FFF2-40B4-BE49-F238E27FC236}">
                <a16:creationId xmlns:a16="http://schemas.microsoft.com/office/drawing/2014/main" id="{4D348793-02B5-2526-5F06-9EEE8C385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6488" y="4435475"/>
            <a:ext cx="7937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BCABDA74-2335-E8B3-994D-F5AD49E5A2FE}"/>
              </a:ext>
            </a:extLst>
          </p:cNvPr>
          <p:cNvSpPr/>
          <p:nvPr/>
        </p:nvSpPr>
        <p:spPr bwMode="auto">
          <a:xfrm>
            <a:off x="5019675" y="3508375"/>
            <a:ext cx="2441575" cy="9715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Understanding through the islands’/islanders’ perspectives</a:t>
            </a:r>
            <a:endParaRPr lang="en-IN" dirty="0"/>
          </a:p>
        </p:txBody>
      </p:sp>
      <p:sp>
        <p:nvSpPr>
          <p:cNvPr id="14350" name="TextBox 13">
            <a:extLst>
              <a:ext uri="{FF2B5EF4-FFF2-40B4-BE49-F238E27FC236}">
                <a16:creationId xmlns:a16="http://schemas.microsoft.com/office/drawing/2014/main" id="{DF8654EB-F89C-0C50-8E2D-B401B01AA733}"/>
              </a:ext>
            </a:extLst>
          </p:cNvPr>
          <p:cNvSpPr txBox="1">
            <a:spLocks noChangeArrowheads="1"/>
          </p:cNvSpPr>
          <p:nvPr/>
        </p:nvSpPr>
        <p:spPr bwMode="auto">
          <a:xfrm>
            <a:off x="4800701" y="4584555"/>
            <a:ext cx="2628200" cy="908864"/>
          </a:xfrm>
          <a:prstGeom prst="ellipse">
            <a:avLst/>
          </a:prstGeom>
          <a:ln/>
          <a:effectLst>
            <a:innerShdw blurRad="63500" dist="50800" dir="10800000">
              <a:prstClr val="black">
                <a:alpha val="50000"/>
              </a:prstClr>
            </a:innerShdw>
          </a:effectLst>
        </p:spPr>
        <p:style>
          <a:lnRef idx="1">
            <a:schemeClr val="accent6"/>
          </a:lnRef>
          <a:fillRef idx="2">
            <a:schemeClr val="accent6"/>
          </a:fillRef>
          <a:effectRef idx="1">
            <a:schemeClr val="accent6"/>
          </a:effectRef>
          <a:fontRef idx="minor">
            <a:schemeClr val="dk1"/>
          </a:fontRef>
        </p:style>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en-US" dirty="0"/>
              <a:t>Ground(ed) knowledge</a:t>
            </a:r>
            <a:endParaRPr lang="en-IN" altLang="en-US" dirty="0"/>
          </a:p>
        </p:txBody>
      </p:sp>
      <p:sp>
        <p:nvSpPr>
          <p:cNvPr id="43" name="Arrow: Down 42">
            <a:extLst>
              <a:ext uri="{FF2B5EF4-FFF2-40B4-BE49-F238E27FC236}">
                <a16:creationId xmlns:a16="http://schemas.microsoft.com/office/drawing/2014/main" id="{4527E1E2-2470-E1D8-62A2-7EA2A5ABB583}"/>
              </a:ext>
            </a:extLst>
          </p:cNvPr>
          <p:cNvSpPr/>
          <p:nvPr/>
        </p:nvSpPr>
        <p:spPr bwMode="auto">
          <a:xfrm>
            <a:off x="5838825" y="5376863"/>
            <a:ext cx="476250" cy="341312"/>
          </a:xfrm>
          <a:prstGeom prst="downArrow">
            <a:avLst/>
          </a:prstGeom>
          <a:solidFill>
            <a:schemeClr val="accent6">
              <a:alpha val="50000"/>
            </a:schemeClr>
          </a:solidFill>
          <a:ln>
            <a:solidFill>
              <a:srgbClr val="00B050"/>
            </a:solidFill>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anchor="ctr"/>
          <a:lstStyle/>
          <a:p>
            <a:pPr algn="ctr">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3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35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35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3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3" grpId="0" animBg="1"/>
      <p:bldP spid="9" grpId="0" animBg="1"/>
      <p:bldP spid="4" grpId="0" animBg="1"/>
      <p:bldP spid="11" grpId="0" animBg="1"/>
      <p:bldP spid="19" grpId="0" animBg="1"/>
      <p:bldP spid="24" grpId="0" animBg="1"/>
      <p:bldP spid="25" grpId="0" animBg="1"/>
      <p:bldP spid="22" grpId="0" animBg="1"/>
      <p:bldP spid="27" grpId="0" animBg="1"/>
      <p:bldP spid="8"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14" y="778136"/>
            <a:ext cx="7315200" cy="3255264"/>
          </a:xfrm>
        </p:spPr>
        <p:txBody>
          <a:bodyPr/>
          <a:lstStyle/>
          <a:p>
            <a:r>
              <a:rPr lang="en-US" dirty="0"/>
              <a:t>CLOC K2A SSG </a:t>
            </a:r>
            <a:br>
              <a:rPr lang="en-US" dirty="0"/>
            </a:br>
            <a:r>
              <a:rPr lang="en-US" dirty="0"/>
              <a:t>(2021-22)</a:t>
            </a:r>
          </a:p>
        </p:txBody>
      </p:sp>
      <p:sp>
        <p:nvSpPr>
          <p:cNvPr id="3" name="Subtitle 2"/>
          <p:cNvSpPr>
            <a:spLocks noGrp="1"/>
          </p:cNvSpPr>
          <p:nvPr>
            <p:ph type="subTitle" idx="1"/>
          </p:nvPr>
        </p:nvSpPr>
        <p:spPr>
          <a:xfrm>
            <a:off x="1110647" y="4425697"/>
            <a:ext cx="7746273" cy="914400"/>
          </a:xfrm>
        </p:spPr>
        <p:txBody>
          <a:bodyPr>
            <a:normAutofit/>
          </a:bodyPr>
          <a:lstStyle/>
          <a:p>
            <a:r>
              <a:rPr lang="en-US" sz="2400" b="1" dirty="0"/>
              <a:t>Training module on inland fishing in Coastal Sundarbans</a:t>
            </a:r>
          </a:p>
        </p:txBody>
      </p:sp>
      <p:pic>
        <p:nvPicPr>
          <p:cNvPr id="4" name="Picture 3"/>
          <p:cNvPicPr>
            <a:picLocks noChangeAspect="1"/>
          </p:cNvPicPr>
          <p:nvPr/>
        </p:nvPicPr>
        <p:blipFill>
          <a:blip r:embed="rId2"/>
          <a:stretch>
            <a:fillRect/>
          </a:stretch>
        </p:blipFill>
        <p:spPr>
          <a:xfrm>
            <a:off x="9436968" y="3018249"/>
            <a:ext cx="802316" cy="762000"/>
          </a:xfrm>
          <a:prstGeom prst="rect">
            <a:avLst/>
          </a:prstGeom>
        </p:spPr>
      </p:pic>
      <p:pic>
        <p:nvPicPr>
          <p:cNvPr id="6" name="Picture 5"/>
          <p:cNvPicPr>
            <a:picLocks noChangeAspect="1"/>
          </p:cNvPicPr>
          <p:nvPr/>
        </p:nvPicPr>
        <p:blipFill>
          <a:blip r:embed="rId3"/>
          <a:stretch>
            <a:fillRect/>
          </a:stretch>
        </p:blipFill>
        <p:spPr>
          <a:xfrm>
            <a:off x="11232305" y="3018249"/>
            <a:ext cx="800584" cy="762000"/>
          </a:xfrm>
          <a:prstGeom prst="rect">
            <a:avLst/>
          </a:prstGeom>
        </p:spPr>
      </p:pic>
      <p:pic>
        <p:nvPicPr>
          <p:cNvPr id="7" name="Picture 6"/>
          <p:cNvPicPr>
            <a:picLocks noChangeAspect="1"/>
          </p:cNvPicPr>
          <p:nvPr/>
        </p:nvPicPr>
        <p:blipFill>
          <a:blip r:embed="rId4"/>
          <a:stretch>
            <a:fillRect/>
          </a:stretch>
        </p:blipFill>
        <p:spPr>
          <a:xfrm>
            <a:off x="9403359" y="4070098"/>
            <a:ext cx="2672062" cy="711196"/>
          </a:xfrm>
          <a:prstGeom prst="rect">
            <a:avLst/>
          </a:prstGeom>
        </p:spPr>
      </p:pic>
      <p:sp>
        <p:nvSpPr>
          <p:cNvPr id="9" name="TextBox 8"/>
          <p:cNvSpPr txBox="1"/>
          <p:nvPr/>
        </p:nvSpPr>
        <p:spPr>
          <a:xfrm>
            <a:off x="9316338" y="2323092"/>
            <a:ext cx="2918194" cy="523220"/>
          </a:xfrm>
          <a:prstGeom prst="rect">
            <a:avLst/>
          </a:prstGeom>
          <a:noFill/>
        </p:spPr>
        <p:txBody>
          <a:bodyPr wrap="square" rtlCol="0">
            <a:spAutoFit/>
          </a:bodyPr>
          <a:lstStyle/>
          <a:p>
            <a:r>
              <a:rPr lang="en-US" sz="1400" b="1" dirty="0" err="1">
                <a:solidFill>
                  <a:schemeClr val="accent6">
                    <a:lumMod val="50000"/>
                  </a:schemeClr>
                </a:solidFill>
                <a:latin typeface="Bahnschrift SemiBold" panose="020B0502040204020203" pitchFamily="34" charset="0"/>
              </a:rPr>
              <a:t>Sundarban</a:t>
            </a:r>
            <a:r>
              <a:rPr lang="en-US" sz="1400" b="1" dirty="0">
                <a:solidFill>
                  <a:schemeClr val="accent6">
                    <a:lumMod val="50000"/>
                  </a:schemeClr>
                </a:solidFill>
                <a:latin typeface="Bahnschrift SemiBold" panose="020B0502040204020203" pitchFamily="34" charset="0"/>
              </a:rPr>
              <a:t> Jana </a:t>
            </a:r>
            <a:r>
              <a:rPr lang="en-US" sz="1400" b="1" dirty="0" err="1">
                <a:solidFill>
                  <a:schemeClr val="accent6">
                    <a:lumMod val="50000"/>
                  </a:schemeClr>
                </a:solidFill>
                <a:latin typeface="Bahnschrift SemiBold" panose="020B0502040204020203" pitchFamily="34" charset="0"/>
              </a:rPr>
              <a:t>Sramajibi</a:t>
            </a:r>
            <a:r>
              <a:rPr lang="en-US" sz="1400" b="1" dirty="0">
                <a:solidFill>
                  <a:schemeClr val="accent6">
                    <a:lumMod val="50000"/>
                  </a:schemeClr>
                </a:solidFill>
                <a:latin typeface="Bahnschrift SemiBold" panose="020B0502040204020203" pitchFamily="34" charset="0"/>
              </a:rPr>
              <a:t> </a:t>
            </a:r>
            <a:r>
              <a:rPr lang="en-US" sz="1400" b="1" dirty="0" err="1">
                <a:solidFill>
                  <a:schemeClr val="accent6">
                    <a:lumMod val="50000"/>
                  </a:schemeClr>
                </a:solidFill>
                <a:latin typeface="Bahnschrift SemiBold" panose="020B0502040204020203" pitchFamily="34" charset="0"/>
              </a:rPr>
              <a:t>Manch</a:t>
            </a:r>
            <a:endParaRPr lang="en-US" sz="1400" b="1" dirty="0">
              <a:solidFill>
                <a:schemeClr val="accent6">
                  <a:lumMod val="50000"/>
                </a:schemeClr>
              </a:solidFill>
              <a:latin typeface="Bahnschrift SemiBold" panose="020B0502040204020203" pitchFamily="34" charset="0"/>
            </a:endParaRPr>
          </a:p>
          <a:p>
            <a:r>
              <a:rPr lang="en-US" sz="1400" b="1" dirty="0" err="1">
                <a:latin typeface="Bahnschrift SemiBold" panose="020B0502040204020203" pitchFamily="34" charset="0"/>
              </a:rPr>
              <a:t>Kumirmari</a:t>
            </a:r>
            <a:r>
              <a:rPr lang="en-US" sz="1400" b="1" dirty="0">
                <a:latin typeface="Bahnschrift SemiBold" panose="020B0502040204020203" pitchFamily="34" charset="0"/>
              </a:rPr>
              <a:t>, </a:t>
            </a:r>
            <a:r>
              <a:rPr lang="en-US" sz="1400" b="1" dirty="0" err="1">
                <a:latin typeface="Bahnschrift SemiBold" panose="020B0502040204020203" pitchFamily="34" charset="0"/>
              </a:rPr>
              <a:t>Gosaba</a:t>
            </a:r>
            <a:endParaRPr lang="en-US" sz="1400" b="1" dirty="0">
              <a:latin typeface="Bahnschrift SemiBold" panose="020B0502040204020203" pitchFamily="34" charset="0"/>
            </a:endParaRPr>
          </a:p>
        </p:txBody>
      </p:sp>
      <p:pic>
        <p:nvPicPr>
          <p:cNvPr id="10" name="Picture 9"/>
          <p:cNvPicPr>
            <a:picLocks noChangeAspect="1"/>
          </p:cNvPicPr>
          <p:nvPr/>
        </p:nvPicPr>
        <p:blipFill>
          <a:blip r:embed="rId5"/>
          <a:stretch>
            <a:fillRect/>
          </a:stretch>
        </p:blipFill>
        <p:spPr>
          <a:xfrm>
            <a:off x="10302407" y="3018249"/>
            <a:ext cx="866775" cy="762000"/>
          </a:xfrm>
          <a:prstGeom prst="rect">
            <a:avLst/>
          </a:prstGeom>
        </p:spPr>
      </p:pic>
    </p:spTree>
    <p:extLst>
      <p:ext uri="{BB962C8B-B14F-4D97-AF65-F5344CB8AC3E}">
        <p14:creationId xmlns:p14="http://schemas.microsoft.com/office/powerpoint/2010/main" val="1131595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937" y="784039"/>
            <a:ext cx="2947482" cy="4601183"/>
          </a:xfrm>
        </p:spPr>
        <p:txBody>
          <a:bodyPr/>
          <a:lstStyle/>
          <a:p>
            <a:r>
              <a:rPr lang="en-US" dirty="0"/>
              <a:t>Knowledge 2 Action</a:t>
            </a:r>
          </a:p>
        </p:txBody>
      </p:sp>
      <p:pic>
        <p:nvPicPr>
          <p:cNvPr id="5" name="Picture 4"/>
          <p:cNvPicPr>
            <a:picLocks noChangeAspect="1"/>
          </p:cNvPicPr>
          <p:nvPr/>
        </p:nvPicPr>
        <p:blipFill>
          <a:blip r:embed="rId2"/>
          <a:stretch>
            <a:fillRect/>
          </a:stretch>
        </p:blipFill>
        <p:spPr>
          <a:xfrm>
            <a:off x="4087111" y="784039"/>
            <a:ext cx="2571750" cy="1781175"/>
          </a:xfrm>
          <a:prstGeom prst="rect">
            <a:avLst/>
          </a:prstGeom>
        </p:spPr>
      </p:pic>
      <p:pic>
        <p:nvPicPr>
          <p:cNvPr id="7" name="Picture 6"/>
          <p:cNvPicPr>
            <a:picLocks noChangeAspect="1"/>
          </p:cNvPicPr>
          <p:nvPr/>
        </p:nvPicPr>
        <p:blipFill>
          <a:blip r:embed="rId3"/>
          <a:stretch>
            <a:fillRect/>
          </a:stretch>
        </p:blipFill>
        <p:spPr>
          <a:xfrm>
            <a:off x="9238473" y="1907884"/>
            <a:ext cx="2143125" cy="2143125"/>
          </a:xfrm>
          <a:prstGeom prst="rect">
            <a:avLst/>
          </a:prstGeom>
        </p:spPr>
      </p:pic>
      <p:sp>
        <p:nvSpPr>
          <p:cNvPr id="10" name="Subtitle 2"/>
          <p:cNvSpPr txBox="1">
            <a:spLocks/>
          </p:cNvSpPr>
          <p:nvPr/>
        </p:nvSpPr>
        <p:spPr>
          <a:xfrm>
            <a:off x="252919" y="4501971"/>
            <a:ext cx="3018993" cy="914400"/>
          </a:xfrm>
          <a:prstGeom prst="rect">
            <a:avLst/>
          </a:prstGeom>
        </p:spPr>
        <p:txBody>
          <a:bodyPr vert="horz" lIns="91440" tIns="45720" rIns="91440" bIns="45720" rtlCol="0" anchor="ctr">
            <a:normAutofit fontScale="850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buClrTx/>
              <a:buFont typeface="Wingdings" panose="05000000000000000000" pitchFamily="2" charset="2"/>
              <a:buChar char="v"/>
            </a:pPr>
            <a:r>
              <a:rPr lang="en-US" sz="2400" b="1" dirty="0"/>
              <a:t>To products/outputs </a:t>
            </a:r>
          </a:p>
          <a:p>
            <a:pPr>
              <a:buClrTx/>
              <a:buFont typeface="Wingdings" panose="05000000000000000000" pitchFamily="2" charset="2"/>
              <a:buChar char="v"/>
            </a:pPr>
            <a:r>
              <a:rPr lang="en-US" sz="2400" b="1" dirty="0"/>
              <a:t>Through (a desirable, evolutionary) process</a:t>
            </a:r>
          </a:p>
        </p:txBody>
      </p:sp>
      <p:grpSp>
        <p:nvGrpSpPr>
          <p:cNvPr id="14" name="Group 13"/>
          <p:cNvGrpSpPr/>
          <p:nvPr/>
        </p:nvGrpSpPr>
        <p:grpSpPr>
          <a:xfrm>
            <a:off x="4244671" y="3279485"/>
            <a:ext cx="4881958" cy="2929929"/>
            <a:chOff x="4244671" y="3279485"/>
            <a:chExt cx="4881958" cy="3106812"/>
          </a:xfrm>
        </p:grpSpPr>
        <p:pic>
          <p:nvPicPr>
            <p:cNvPr id="1030" name="Picture 6" descr="Leading Presentation Design Company | Stinson Desig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751" y="3961764"/>
              <a:ext cx="2133600"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661766" y="3851529"/>
              <a:ext cx="3494611" cy="369332"/>
            </a:xfrm>
            <a:prstGeom prst="rect">
              <a:avLst/>
            </a:prstGeom>
          </p:spPr>
          <p:txBody>
            <a:bodyPr wrap="none">
              <a:spAutoFit/>
            </a:bodyPr>
            <a:lstStyle/>
            <a:p>
              <a:r>
                <a:rPr lang="en-US" b="1" dirty="0"/>
                <a:t>Training module on inland fishing</a:t>
              </a:r>
            </a:p>
          </p:txBody>
        </p:sp>
        <p:sp>
          <p:nvSpPr>
            <p:cNvPr id="9" name="Oval 8"/>
            <p:cNvSpPr/>
            <p:nvPr/>
          </p:nvSpPr>
          <p:spPr>
            <a:xfrm>
              <a:off x="4244671" y="3279485"/>
              <a:ext cx="4881958" cy="310681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Down Arrow 12"/>
          <p:cNvSpPr/>
          <p:nvPr/>
        </p:nvSpPr>
        <p:spPr>
          <a:xfrm>
            <a:off x="4752753" y="2700670"/>
            <a:ext cx="893135" cy="6911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95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1590</Words>
  <Application>Microsoft Office PowerPoint</Application>
  <PresentationFormat>Widescreen</PresentationFormat>
  <Paragraphs>185</Paragraphs>
  <Slides>26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Bahnschrift SemiBold</vt:lpstr>
      <vt:lpstr>Calibri</vt:lpstr>
      <vt:lpstr>Calibri Light</vt:lpstr>
      <vt:lpstr>Google Sans</vt:lpstr>
      <vt:lpstr>Noto Serif</vt:lpstr>
      <vt:lpstr>Poppins</vt:lpstr>
      <vt:lpstr>Times New Roman</vt:lpstr>
      <vt:lpstr>Wingdings</vt:lpstr>
      <vt:lpstr>Office Theme</vt:lpstr>
      <vt:lpstr>Social resilience in the Sundarbans Delta:</vt:lpstr>
      <vt:lpstr>The Sundarbans Delta</vt:lpstr>
      <vt:lpstr>Managed retreat?</vt:lpstr>
      <vt:lpstr>Social resilience </vt:lpstr>
      <vt:lpstr>PowerPoint Presentation</vt:lpstr>
      <vt:lpstr>Methodology and Approach </vt:lpstr>
      <vt:lpstr>From thinking to ‘becoming with’</vt:lpstr>
      <vt:lpstr>CLOC K2A SSG  (2021-22)</vt:lpstr>
      <vt:lpstr>Knowledge 2 Action</vt:lpstr>
      <vt:lpstr>‘High impact pathways’</vt:lpstr>
      <vt:lpstr>PowerPoint Presentation</vt:lpstr>
      <vt:lpstr>Why Kumirmari?</vt:lpstr>
      <vt:lpstr>Knowledge coproduction</vt:lpstr>
      <vt:lpstr>SWOT analysis on inland fishing practices</vt:lpstr>
      <vt:lpstr>PowerPoint Presentation</vt:lpstr>
      <vt:lpstr>PowerPoint Presentation</vt:lpstr>
      <vt:lpstr>(Pilot) experimentation</vt:lpstr>
      <vt:lpstr>Action 2 Knowledge</vt:lpstr>
      <vt:lpstr>Continuum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resilience in the Sundarbans Delta:</dc:title>
  <dc:creator>jenia mukherjee</dc:creator>
  <cp:lastModifiedBy>jenia mukherjee</cp:lastModifiedBy>
  <cp:revision>2</cp:revision>
  <dcterms:created xsi:type="dcterms:W3CDTF">2023-04-14T09:17:36Z</dcterms:created>
  <dcterms:modified xsi:type="dcterms:W3CDTF">2023-04-14T09:29:37Z</dcterms:modified>
</cp:coreProperties>
</file>